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Fira Sans Extra Condensed Medium"/>
      <p:regular r:id="rId34"/>
      <p:bold r:id="rId35"/>
      <p:italic r:id="rId36"/>
      <p:boldItalic r:id="rId37"/>
    </p:embeddedFont>
    <p:embeddedFont>
      <p:font typeface="Roboto Condensed"/>
      <p:regular r:id="rId38"/>
      <p:bold r:id="rId39"/>
      <p:italic r:id="rId40"/>
      <p:boldItalic r:id="rId41"/>
    </p:embeddedFont>
    <p:embeddedFont>
      <p:font typeface="Squada One"/>
      <p:regular r:id="rId42"/>
    </p:embeddedFont>
    <p:embeddedFont>
      <p:font typeface="Roboto Condensed Light"/>
      <p:regular r:id="rId43"/>
      <p:bold r:id="rId44"/>
      <p:italic r:id="rId45"/>
      <p:boldItalic r:id="rId46"/>
    </p:embeddedFont>
    <p:embeddedFont>
      <p:font typeface="Exo 2"/>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43EB98-7F02-4A96-A07B-7FB81E704857}">
  <a:tblStyle styleId="{2643EB98-7F02-4A96-A07B-7FB81E70485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Condensed-italic.fntdata"/><Relationship Id="rId42" Type="http://schemas.openxmlformats.org/officeDocument/2006/relationships/font" Target="fonts/SquadaOne-regular.fntdata"/><Relationship Id="rId41" Type="http://schemas.openxmlformats.org/officeDocument/2006/relationships/font" Target="fonts/RobotoCondensed-boldItalic.fntdata"/><Relationship Id="rId44" Type="http://schemas.openxmlformats.org/officeDocument/2006/relationships/font" Target="fonts/RobotoCondensedLight-bold.fntdata"/><Relationship Id="rId43" Type="http://schemas.openxmlformats.org/officeDocument/2006/relationships/font" Target="fonts/RobotoCondensedLight-regular.fntdata"/><Relationship Id="rId46" Type="http://schemas.openxmlformats.org/officeDocument/2006/relationships/font" Target="fonts/RobotoCondensedLight-boldItalic.fntdata"/><Relationship Id="rId45" Type="http://schemas.openxmlformats.org/officeDocument/2006/relationships/font" Target="fonts/RobotoCondensedLigh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Exo2-bold.fntdata"/><Relationship Id="rId47" Type="http://schemas.openxmlformats.org/officeDocument/2006/relationships/font" Target="fonts/Exo2-regular.fntdata"/><Relationship Id="rId49" Type="http://schemas.openxmlformats.org/officeDocument/2006/relationships/font" Target="fonts/Exo2-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FiraSansExtraCondensedMedium-bold.fntdata"/><Relationship Id="rId34" Type="http://schemas.openxmlformats.org/officeDocument/2006/relationships/font" Target="fonts/FiraSansExtraCondensedMedium-regular.fntdata"/><Relationship Id="rId37" Type="http://schemas.openxmlformats.org/officeDocument/2006/relationships/font" Target="fonts/FiraSansExtraCondensedMedium-boldItalic.fntdata"/><Relationship Id="rId36" Type="http://schemas.openxmlformats.org/officeDocument/2006/relationships/font" Target="fonts/FiraSansExtraCondensedMedium-italic.fntdata"/><Relationship Id="rId39" Type="http://schemas.openxmlformats.org/officeDocument/2006/relationships/font" Target="fonts/RobotoCondensed-bold.fntdata"/><Relationship Id="rId38" Type="http://schemas.openxmlformats.org/officeDocument/2006/relationships/font" Target="fonts/RobotoCondensed-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Exo2-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 name="Google Shape;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48a3b5d41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48a3b5d41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148a3b5d41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1148a3b5d41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2d2ec7936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112d2ec7936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48a3b5d4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48a3b5d4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12d2ec793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12d2ec793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148a3b5d41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148a3b5d41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148a3b5d41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148a3b5d41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147a7e19d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147a7e19d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48a3b5d41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148a3b5d41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47a7e19d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47a7e19d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48a3b5d41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48a3b5d41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148a3b5d41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148a3b5d41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148a3b5d41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148a3b5d41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148a3b5d41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148a3b5d41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15cd01938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15cd01938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12c837701b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112c837701b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12d2ec793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112d2ec793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12d2ec7936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112d2ec7936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12d2ec7936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112d2ec7936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1361c8c8db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11361c8c8db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48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0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sz="900"/>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15" name="Google Shape;15;p3"/>
          <p:cNvSpPr txBox="1"/>
          <p:nvPr>
            <p:ph idx="3" type="title"/>
          </p:nvPr>
        </p:nvSpPr>
        <p:spPr>
          <a:xfrm>
            <a:off x="2118448" y="54444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6" name="Google Shape;16;p3"/>
          <p:cNvSpPr txBox="1"/>
          <p:nvPr>
            <p:ph idx="4" type="title"/>
          </p:nvPr>
        </p:nvSpPr>
        <p:spPr>
          <a:xfrm>
            <a:off x="2105406" y="151580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7" name="Google Shape;17;p3"/>
          <p:cNvSpPr txBox="1"/>
          <p:nvPr>
            <p:ph idx="5" type="title"/>
          </p:nvPr>
        </p:nvSpPr>
        <p:spPr>
          <a:xfrm>
            <a:off x="2105406" y="248716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8" name="Google Shape;18;p3"/>
          <p:cNvSpPr txBox="1"/>
          <p:nvPr>
            <p:ph idx="6" type="title"/>
          </p:nvPr>
        </p:nvSpPr>
        <p:spPr>
          <a:xfrm>
            <a:off x="5922008" y="2092638"/>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9" name="Google Shape;19;p3"/>
          <p:cNvSpPr txBox="1"/>
          <p:nvPr>
            <p:ph idx="7" type="title"/>
          </p:nvPr>
        </p:nvSpPr>
        <p:spPr>
          <a:xfrm>
            <a:off x="5922008" y="3112336"/>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0" name="Google Shape;20;p3"/>
          <p:cNvSpPr txBox="1"/>
          <p:nvPr>
            <p:ph idx="8" type="title"/>
          </p:nvPr>
        </p:nvSpPr>
        <p:spPr>
          <a:xfrm>
            <a:off x="5922008" y="4132033"/>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1" name="Google Shape;21;p3"/>
          <p:cNvSpPr txBox="1"/>
          <p:nvPr>
            <p:ph idx="9" type="ctrTitle"/>
          </p:nvPr>
        </p:nvSpPr>
        <p:spPr>
          <a:xfrm>
            <a:off x="390296" y="1167854"/>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sz="900"/>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sz="900"/>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33" name="Google Shape;33;p4"/>
          <p:cNvSpPr txBox="1"/>
          <p:nvPr>
            <p:ph idx="2" type="title"/>
          </p:nvPr>
        </p:nvSpPr>
        <p:spPr>
          <a:xfrm flipH="1">
            <a:off x="1147579" y="232385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34" name="Google Shape;34;p4"/>
          <p:cNvSpPr txBox="1"/>
          <p:nvPr>
            <p:ph idx="1" type="subTitle"/>
          </p:nvPr>
        </p:nvSpPr>
        <p:spPr>
          <a:xfrm>
            <a:off x="1147575" y="4028959"/>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 + Design">
    <p:spTree>
      <p:nvGrpSpPr>
        <p:cNvPr id="35" name="Shape 35"/>
        <p:cNvGrpSpPr/>
        <p:nvPr/>
      </p:nvGrpSpPr>
      <p:grpSpPr>
        <a:xfrm>
          <a:off x="0" y="0"/>
          <a:ext cx="0" cy="0"/>
          <a:chOff x="0" y="0"/>
          <a:chExt cx="0" cy="0"/>
        </a:xfrm>
      </p:grpSpPr>
      <p:sp>
        <p:nvSpPr>
          <p:cNvPr id="36" name="Google Shape;36;p5"/>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spTree>
      <p:nvGrpSpPr>
        <p:cNvPr id="37" name="Shape 37"/>
        <p:cNvGrpSpPr/>
        <p:nvPr/>
      </p:nvGrpSpPr>
      <p:grpSpPr>
        <a:xfrm>
          <a:off x="0" y="0"/>
          <a:ext cx="0" cy="0"/>
          <a:chOff x="0" y="0"/>
          <a:chExt cx="0" cy="0"/>
        </a:xfrm>
      </p:grpSpPr>
      <p:sp>
        <p:nvSpPr>
          <p:cNvPr id="38" name="Google Shape;38;p6"/>
          <p:cNvSpPr txBox="1"/>
          <p:nvPr>
            <p:ph type="ctrTitle"/>
          </p:nvPr>
        </p:nvSpPr>
        <p:spPr>
          <a:xfrm flipH="1">
            <a:off x="1974150" y="1161000"/>
            <a:ext cx="5195700" cy="1365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4800"/>
              <a:buNone/>
              <a:defRPr sz="4800"/>
            </a:lvl1pPr>
            <a:lvl2pPr lvl="1" algn="ctr">
              <a:lnSpc>
                <a:spcPct val="100000"/>
              </a:lnSpc>
              <a:spcBef>
                <a:spcPts val="0"/>
              </a:spcBef>
              <a:spcAft>
                <a:spcPts val="0"/>
              </a:spcAft>
              <a:buClr>
                <a:srgbClr val="FFFFFF"/>
              </a:buClr>
              <a:buSzPts val="4800"/>
              <a:buNone/>
              <a:defRPr sz="4800">
                <a:solidFill>
                  <a:srgbClr val="FFFFFF"/>
                </a:solidFill>
              </a:defRPr>
            </a:lvl2pPr>
            <a:lvl3pPr lvl="2" algn="ctr">
              <a:lnSpc>
                <a:spcPct val="100000"/>
              </a:lnSpc>
              <a:spcBef>
                <a:spcPts val="0"/>
              </a:spcBef>
              <a:spcAft>
                <a:spcPts val="0"/>
              </a:spcAft>
              <a:buClr>
                <a:srgbClr val="FFFFFF"/>
              </a:buClr>
              <a:buSzPts val="4800"/>
              <a:buNone/>
              <a:defRPr sz="4800">
                <a:solidFill>
                  <a:srgbClr val="FFFFFF"/>
                </a:solidFill>
              </a:defRPr>
            </a:lvl3pPr>
            <a:lvl4pPr lvl="3" algn="ctr">
              <a:lnSpc>
                <a:spcPct val="100000"/>
              </a:lnSpc>
              <a:spcBef>
                <a:spcPts val="0"/>
              </a:spcBef>
              <a:spcAft>
                <a:spcPts val="0"/>
              </a:spcAft>
              <a:buClr>
                <a:srgbClr val="FFFFFF"/>
              </a:buClr>
              <a:buSzPts val="4800"/>
              <a:buNone/>
              <a:defRPr sz="4800">
                <a:solidFill>
                  <a:srgbClr val="FFFFFF"/>
                </a:solidFill>
              </a:defRPr>
            </a:lvl4pPr>
            <a:lvl5pPr lvl="4" algn="ctr">
              <a:lnSpc>
                <a:spcPct val="100000"/>
              </a:lnSpc>
              <a:spcBef>
                <a:spcPts val="0"/>
              </a:spcBef>
              <a:spcAft>
                <a:spcPts val="0"/>
              </a:spcAft>
              <a:buClr>
                <a:srgbClr val="FFFFFF"/>
              </a:buClr>
              <a:buSzPts val="4800"/>
              <a:buNone/>
              <a:defRPr sz="4800">
                <a:solidFill>
                  <a:srgbClr val="FFFFFF"/>
                </a:solidFill>
              </a:defRPr>
            </a:lvl5pPr>
            <a:lvl6pPr lvl="5" algn="ctr">
              <a:lnSpc>
                <a:spcPct val="100000"/>
              </a:lnSpc>
              <a:spcBef>
                <a:spcPts val="0"/>
              </a:spcBef>
              <a:spcAft>
                <a:spcPts val="0"/>
              </a:spcAft>
              <a:buClr>
                <a:srgbClr val="FFFFFF"/>
              </a:buClr>
              <a:buSzPts val="4800"/>
              <a:buNone/>
              <a:defRPr sz="4800">
                <a:solidFill>
                  <a:srgbClr val="FFFFFF"/>
                </a:solidFill>
              </a:defRPr>
            </a:lvl6pPr>
            <a:lvl7pPr lvl="6" algn="ctr">
              <a:lnSpc>
                <a:spcPct val="100000"/>
              </a:lnSpc>
              <a:spcBef>
                <a:spcPts val="0"/>
              </a:spcBef>
              <a:spcAft>
                <a:spcPts val="0"/>
              </a:spcAft>
              <a:buClr>
                <a:srgbClr val="FFFFFF"/>
              </a:buClr>
              <a:buSzPts val="4800"/>
              <a:buNone/>
              <a:defRPr sz="4800">
                <a:solidFill>
                  <a:srgbClr val="FFFFFF"/>
                </a:solidFill>
              </a:defRPr>
            </a:lvl7pPr>
            <a:lvl8pPr lvl="7" algn="ctr">
              <a:lnSpc>
                <a:spcPct val="100000"/>
              </a:lnSpc>
              <a:spcBef>
                <a:spcPts val="0"/>
              </a:spcBef>
              <a:spcAft>
                <a:spcPts val="0"/>
              </a:spcAft>
              <a:buClr>
                <a:srgbClr val="FFFFFF"/>
              </a:buClr>
              <a:buSzPts val="4800"/>
              <a:buNone/>
              <a:defRPr sz="4800">
                <a:solidFill>
                  <a:srgbClr val="FFFFFF"/>
                </a:solidFill>
              </a:defRPr>
            </a:lvl8pPr>
            <a:lvl9pPr lvl="8" algn="ctr">
              <a:lnSpc>
                <a:spcPct val="100000"/>
              </a:lnSpc>
              <a:spcBef>
                <a:spcPts val="0"/>
              </a:spcBef>
              <a:spcAft>
                <a:spcPts val="0"/>
              </a:spcAft>
              <a:buClr>
                <a:srgbClr val="FFFFFF"/>
              </a:buClr>
              <a:buSzPts val="4800"/>
              <a:buNone/>
              <a:defRPr sz="4800">
                <a:solidFill>
                  <a:srgbClr val="FFFFFF"/>
                </a:solidFill>
              </a:defRPr>
            </a:lvl9pPr>
          </a:lstStyle>
          <a:p/>
        </p:txBody>
      </p:sp>
      <p:sp>
        <p:nvSpPr>
          <p:cNvPr id="39" name="Google Shape;39;p6"/>
          <p:cNvSpPr txBox="1"/>
          <p:nvPr>
            <p:ph idx="1" type="subTitle"/>
          </p:nvPr>
        </p:nvSpPr>
        <p:spPr>
          <a:xfrm>
            <a:off x="2152500" y="2494850"/>
            <a:ext cx="48390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42" name="Google Shape;42;p7"/>
          <p:cNvSpPr txBox="1"/>
          <p:nvPr>
            <p:ph idx="2" type="title"/>
          </p:nvPr>
        </p:nvSpPr>
        <p:spPr>
          <a:xfrm flipH="1">
            <a:off x="4964179" y="2323850"/>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43" name="Google Shape;43;p7"/>
          <p:cNvSpPr txBox="1"/>
          <p:nvPr>
            <p:ph idx="1" type="subTitle"/>
          </p:nvPr>
        </p:nvSpPr>
        <p:spPr>
          <a:xfrm>
            <a:off x="3718579" y="4030481"/>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Section 3">
    <p:spTree>
      <p:nvGrpSpPr>
        <p:cNvPr id="44" name="Shape 44"/>
        <p:cNvGrpSpPr/>
        <p:nvPr/>
      </p:nvGrpSpPr>
      <p:grpSpPr>
        <a:xfrm>
          <a:off x="0" y="0"/>
          <a:ext cx="0" cy="0"/>
          <a:chOff x="0" y="0"/>
          <a:chExt cx="0" cy="0"/>
        </a:xfrm>
      </p:grpSpPr>
      <p:sp>
        <p:nvSpPr>
          <p:cNvPr id="45" name="Google Shape;45;p8"/>
          <p:cNvSpPr txBox="1"/>
          <p:nvPr>
            <p:ph type="ctrTitle"/>
          </p:nvPr>
        </p:nvSpPr>
        <p:spPr>
          <a:xfrm flipH="1">
            <a:off x="2754543" y="1347038"/>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46" name="Google Shape;46;p8"/>
          <p:cNvSpPr txBox="1"/>
          <p:nvPr>
            <p:ph idx="2" type="title"/>
          </p:nvPr>
        </p:nvSpPr>
        <p:spPr>
          <a:xfrm flipH="1">
            <a:off x="4970943" y="1035213"/>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47" name="Google Shape;47;p8"/>
          <p:cNvSpPr txBox="1"/>
          <p:nvPr>
            <p:ph idx="1" type="subTitle"/>
          </p:nvPr>
        </p:nvSpPr>
        <p:spPr>
          <a:xfrm>
            <a:off x="3725343" y="2742989"/>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1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Section 4">
    <p:spTree>
      <p:nvGrpSpPr>
        <p:cNvPr id="48" name="Shape 48"/>
        <p:cNvGrpSpPr/>
        <p:nvPr/>
      </p:nvGrpSpPr>
      <p:grpSpPr>
        <a:xfrm>
          <a:off x="0" y="0"/>
          <a:ext cx="0" cy="0"/>
          <a:chOff x="0" y="0"/>
          <a:chExt cx="0" cy="0"/>
        </a:xfrm>
      </p:grpSpPr>
      <p:sp>
        <p:nvSpPr>
          <p:cNvPr id="49" name="Google Shape;49;p9"/>
          <p:cNvSpPr txBox="1"/>
          <p:nvPr>
            <p:ph type="ctrTitle"/>
          </p:nvPr>
        </p:nvSpPr>
        <p:spPr>
          <a:xfrm flipH="1">
            <a:off x="1180003" y="1347038"/>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50" name="Google Shape;50;p9"/>
          <p:cNvSpPr txBox="1"/>
          <p:nvPr>
            <p:ph idx="2" type="title"/>
          </p:nvPr>
        </p:nvSpPr>
        <p:spPr>
          <a:xfrm flipH="1">
            <a:off x="1180003" y="1035213"/>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51" name="Google Shape;51;p9"/>
          <p:cNvSpPr txBox="1"/>
          <p:nvPr>
            <p:ph idx="1" type="subTitle"/>
          </p:nvPr>
        </p:nvSpPr>
        <p:spPr>
          <a:xfrm>
            <a:off x="1180003" y="2742989"/>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1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spTree>
      <p:nvGrpSpPr>
        <p:cNvPr id="52" name="Shape 5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mt="50000"/>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Exo 2"/>
              <a:buNone/>
              <a:defRPr b="1" i="0" sz="2800" u="none" cap="none" strike="noStrike">
                <a:solidFill>
                  <a:schemeClr val="dk1"/>
                </a:solidFill>
                <a:latin typeface="Exo 2"/>
                <a:ea typeface="Exo 2"/>
                <a:cs typeface="Exo 2"/>
                <a:sym typeface="Exo 2"/>
              </a:defRPr>
            </a:lvl1pPr>
            <a:lvl2pPr lvl="1"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2pPr>
            <a:lvl3pPr lvl="2"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3pPr>
            <a:lvl4pPr lvl="3"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4pPr>
            <a:lvl5pPr lvl="4"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5pPr>
            <a:lvl6pPr lvl="5"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6pPr>
            <a:lvl7pPr lvl="6"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7pPr>
            <a:lvl8pPr lvl="7"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8pPr>
            <a:lvl9pPr lvl="8"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1pPr>
            <a:lvl2pPr indent="-304800" lvl="1" marL="9144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2pPr>
            <a:lvl3pPr indent="-304800" lvl="2" marL="13716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3pPr>
            <a:lvl4pPr indent="-304800" lvl="3" marL="18288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4pPr>
            <a:lvl5pPr indent="-304800" lvl="4" marL="22860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5pPr>
            <a:lvl6pPr indent="-304800" lvl="5" marL="27432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6pPr>
            <a:lvl7pPr indent="-304800" lvl="6" marL="32004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7pPr>
            <a:lvl8pPr indent="-304800" lvl="7" marL="36576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8pPr>
            <a:lvl9pPr indent="-304800" lvl="8" marL="4114800" marR="0" rtl="0" algn="l">
              <a:lnSpc>
                <a:spcPct val="115000"/>
              </a:lnSpc>
              <a:spcBef>
                <a:spcPts val="1600"/>
              </a:spcBef>
              <a:spcAft>
                <a:spcPts val="160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s://www.desmos.com/calculator/nfsnzv6m2i" TargetMode="External"/><Relationship Id="rId4" Type="http://schemas.openxmlformats.org/officeDocument/2006/relationships/image" Target="../media/image19.png"/><Relationship Id="rId5"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ml-cheatsheet.readthedocs.io/en/latest/loss_functions.html#cross-entropy" TargetMode="External"/><Relationship Id="rId4" Type="http://schemas.openxmlformats.org/officeDocument/2006/relationships/hyperlink" Target="https://www.rapidtables.com/calc/math/Log_Calculator.html" TargetMode="External"/><Relationship Id="rId5"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14.png"/><Relationship Id="rId6"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20.png"/><Relationship Id="rId6" Type="http://schemas.openxmlformats.org/officeDocument/2006/relationships/image" Target="../media/image28.png"/><Relationship Id="rId7"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21.png"/><Relationship Id="rId5" Type="http://schemas.openxmlformats.org/officeDocument/2006/relationships/image" Target="../media/image14.png"/><Relationship Id="rId6"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hyperlink" Target="https://www.desmos.com/calculator" TargetMode="External"/><Relationship Id="rId7"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1.png"/><Relationship Id="rId7"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1"/>
          <p:cNvSpPr txBox="1"/>
          <p:nvPr>
            <p:ph type="ctrTitle"/>
          </p:nvPr>
        </p:nvSpPr>
        <p:spPr>
          <a:xfrm>
            <a:off x="1135981" y="1393699"/>
            <a:ext cx="6886800" cy="17823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6000"/>
              <a:buNone/>
            </a:pPr>
            <a:r>
              <a:rPr lang="en-GB">
                <a:solidFill>
                  <a:srgbClr val="C3996C"/>
                </a:solidFill>
              </a:rPr>
              <a:t>Veri Bilimi Bootcamp’i</a:t>
            </a:r>
            <a:br>
              <a:rPr lang="en-GB">
                <a:solidFill>
                  <a:srgbClr val="C3996C"/>
                </a:solidFill>
              </a:rPr>
            </a:br>
            <a:r>
              <a:rPr lang="en-GB">
                <a:solidFill>
                  <a:srgbClr val="C3996C"/>
                </a:solidFill>
              </a:rPr>
              <a:t>3. Hafta</a:t>
            </a:r>
            <a:endParaRPr>
              <a:solidFill>
                <a:srgbClr val="434343"/>
              </a:solidFill>
            </a:endParaRPr>
          </a:p>
        </p:txBody>
      </p:sp>
      <p:cxnSp>
        <p:nvCxnSpPr>
          <p:cNvPr id="58" name="Google Shape;58;p11"/>
          <p:cNvCxnSpPr/>
          <p:nvPr/>
        </p:nvCxnSpPr>
        <p:spPr>
          <a:xfrm>
            <a:off x="7145675" y="3176000"/>
            <a:ext cx="2086500" cy="0"/>
          </a:xfrm>
          <a:prstGeom prst="straightConnector1">
            <a:avLst/>
          </a:prstGeom>
          <a:noFill/>
          <a:ln cap="flat" cmpd="sng" w="9525">
            <a:solidFill>
              <a:schemeClr val="dk1"/>
            </a:solidFill>
            <a:prstDash val="solid"/>
            <a:round/>
            <a:headEnd len="sm" w="sm" type="none"/>
            <a:tailEnd len="sm" w="sm" type="none"/>
          </a:ln>
        </p:spPr>
      </p:cxnSp>
      <p:sp>
        <p:nvSpPr>
          <p:cNvPr id="59" name="Google Shape;59;p11"/>
          <p:cNvSpPr txBox="1"/>
          <p:nvPr>
            <p:ph idx="1" type="subTitle"/>
          </p:nvPr>
        </p:nvSpPr>
        <p:spPr>
          <a:xfrm>
            <a:off x="3670681" y="3299973"/>
            <a:ext cx="4352100" cy="7170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n-GB"/>
              <a:t>www.CarbonConsulting.com</a:t>
            </a:r>
            <a:br>
              <a:rPr lang="en-GB" u="sng"/>
            </a:br>
            <a:r>
              <a:rPr lang="en-GB"/>
              <a:t>info@carbonconsulting.com</a:t>
            </a:r>
            <a:br>
              <a:rPr lang="en-GB"/>
            </a:br>
            <a:br>
              <a:rPr lang="en-GB"/>
            </a:br>
            <a:r>
              <a:rPr lang="en-GB"/>
              <a:t>@ Mehmet Ali Özer</a:t>
            </a:r>
            <a:br>
              <a:rPr lang="en-GB"/>
            </a:br>
            <a:r>
              <a:rPr lang="en-GB"/>
              <a:t>@Meysam Asgari-Chenaghlu</a:t>
            </a:r>
            <a:endParaRPr/>
          </a:p>
        </p:txBody>
      </p:sp>
      <p:pic>
        <p:nvPicPr>
          <p:cNvPr id="60" name="Google Shape;60;p11"/>
          <p:cNvPicPr preferRelativeResize="0"/>
          <p:nvPr/>
        </p:nvPicPr>
        <p:blipFill rotWithShape="1">
          <a:blip r:embed="rId3">
            <a:alphaModFix/>
          </a:blip>
          <a:srcRect b="0" l="0" r="0" t="0"/>
          <a:stretch/>
        </p:blipFill>
        <p:spPr>
          <a:xfrm>
            <a:off x="6069497" y="3233712"/>
            <a:ext cx="132522" cy="132522"/>
          </a:xfrm>
          <a:prstGeom prst="rect">
            <a:avLst/>
          </a:prstGeom>
          <a:noFill/>
          <a:ln>
            <a:noFill/>
          </a:ln>
        </p:spPr>
      </p:pic>
      <p:pic>
        <p:nvPicPr>
          <p:cNvPr id="61" name="Google Shape;61;p11"/>
          <p:cNvPicPr preferRelativeResize="0"/>
          <p:nvPr/>
        </p:nvPicPr>
        <p:blipFill rotWithShape="1">
          <a:blip r:embed="rId4">
            <a:alphaModFix/>
          </a:blip>
          <a:srcRect b="0" l="0" r="0" t="0"/>
          <a:stretch/>
        </p:blipFill>
        <p:spPr>
          <a:xfrm>
            <a:off x="6069497" y="3413919"/>
            <a:ext cx="132522" cy="13252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0"/>
          <p:cNvSpPr txBox="1"/>
          <p:nvPr>
            <p:ph type="ctrTitle"/>
          </p:nvPr>
        </p:nvSpPr>
        <p:spPr>
          <a:xfrm>
            <a:off x="2099951" y="1994625"/>
            <a:ext cx="5214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Training Accuracy %99.76</a:t>
            </a:r>
            <a:br>
              <a:rPr lang="en-GB"/>
            </a:br>
            <a:r>
              <a:rPr lang="en-GB"/>
              <a:t>Is it a very good model?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1"/>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Arial"/>
                <a:ea typeface="Arial"/>
                <a:cs typeface="Arial"/>
                <a:sym typeface="Arial"/>
              </a:rPr>
              <a:t>06</a:t>
            </a:r>
            <a:endParaRPr b="0" i="0" sz="1400" u="none" cap="none" strike="noStrike">
              <a:solidFill>
                <a:srgbClr val="000000"/>
              </a:solidFill>
              <a:latin typeface="Arial"/>
              <a:ea typeface="Arial"/>
              <a:cs typeface="Arial"/>
              <a:sym typeface="Arial"/>
            </a:endParaRPr>
          </a:p>
        </p:txBody>
      </p:sp>
      <p:pic>
        <p:nvPicPr>
          <p:cNvPr descr="Logo&#10;&#10;Description automatically generated" id="173" name="Google Shape;173;p21"/>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174" name="Google Shape;174;p21"/>
          <p:cNvGrpSpPr/>
          <p:nvPr/>
        </p:nvGrpSpPr>
        <p:grpSpPr>
          <a:xfrm>
            <a:off x="13201" y="-12481"/>
            <a:ext cx="422700" cy="428246"/>
            <a:chOff x="13201" y="-12481"/>
            <a:chExt cx="422700" cy="428246"/>
          </a:xfrm>
        </p:grpSpPr>
        <p:pic>
          <p:nvPicPr>
            <p:cNvPr descr="Icon&#10;&#10;Description automatically generated" id="175" name="Google Shape;175;p21"/>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176" name="Google Shape;176;p21"/>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sp>
        <p:nvSpPr>
          <p:cNvPr id="177" name="Google Shape;177;p21"/>
          <p:cNvSpPr txBox="1"/>
          <p:nvPr>
            <p:ph type="ctrTitle"/>
          </p:nvPr>
        </p:nvSpPr>
        <p:spPr>
          <a:xfrm>
            <a:off x="526200" y="244325"/>
            <a:ext cx="7503000" cy="49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a:t>Bias-Variance Tradeoff</a:t>
            </a:r>
            <a:endParaRPr/>
          </a:p>
        </p:txBody>
      </p:sp>
      <p:pic>
        <p:nvPicPr>
          <p:cNvPr id="178" name="Google Shape;178;p21"/>
          <p:cNvPicPr preferRelativeResize="0"/>
          <p:nvPr/>
        </p:nvPicPr>
        <p:blipFill>
          <a:blip r:embed="rId6">
            <a:alphaModFix/>
          </a:blip>
          <a:stretch>
            <a:fillRect/>
          </a:stretch>
        </p:blipFill>
        <p:spPr>
          <a:xfrm>
            <a:off x="13188" y="1173025"/>
            <a:ext cx="4719533" cy="3539650"/>
          </a:xfrm>
          <a:prstGeom prst="rect">
            <a:avLst/>
          </a:prstGeom>
          <a:noFill/>
          <a:ln>
            <a:noFill/>
          </a:ln>
        </p:spPr>
      </p:pic>
      <p:pic>
        <p:nvPicPr>
          <p:cNvPr id="179" name="Google Shape;179;p21"/>
          <p:cNvPicPr preferRelativeResize="0"/>
          <p:nvPr/>
        </p:nvPicPr>
        <p:blipFill>
          <a:blip r:embed="rId7">
            <a:alphaModFix/>
          </a:blip>
          <a:stretch>
            <a:fillRect/>
          </a:stretch>
        </p:blipFill>
        <p:spPr>
          <a:xfrm>
            <a:off x="5060550" y="1173025"/>
            <a:ext cx="3769945" cy="3539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Arial"/>
                <a:ea typeface="Arial"/>
                <a:cs typeface="Arial"/>
                <a:sym typeface="Arial"/>
              </a:rPr>
              <a:t>06</a:t>
            </a:r>
            <a:endParaRPr b="0" i="0" sz="1400" u="none" cap="none" strike="noStrike">
              <a:solidFill>
                <a:srgbClr val="000000"/>
              </a:solidFill>
              <a:latin typeface="Arial"/>
              <a:ea typeface="Arial"/>
              <a:cs typeface="Arial"/>
              <a:sym typeface="Arial"/>
            </a:endParaRPr>
          </a:p>
        </p:txBody>
      </p:sp>
      <p:pic>
        <p:nvPicPr>
          <p:cNvPr descr="Logo&#10;&#10;Description automatically generated" id="185" name="Google Shape;185;p22"/>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186" name="Google Shape;186;p22"/>
          <p:cNvGrpSpPr/>
          <p:nvPr/>
        </p:nvGrpSpPr>
        <p:grpSpPr>
          <a:xfrm>
            <a:off x="13201" y="-12481"/>
            <a:ext cx="422700" cy="428246"/>
            <a:chOff x="13201" y="-12481"/>
            <a:chExt cx="422700" cy="428246"/>
          </a:xfrm>
        </p:grpSpPr>
        <p:pic>
          <p:nvPicPr>
            <p:cNvPr descr="Icon&#10;&#10;Description automatically generated" id="187" name="Google Shape;187;p22"/>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188" name="Google Shape;188;p22"/>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sp>
        <p:nvSpPr>
          <p:cNvPr id="189" name="Google Shape;189;p22"/>
          <p:cNvSpPr txBox="1"/>
          <p:nvPr>
            <p:ph idx="4294967295" type="subTitle"/>
          </p:nvPr>
        </p:nvSpPr>
        <p:spPr>
          <a:xfrm>
            <a:off x="491900" y="951423"/>
            <a:ext cx="80916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1100"/>
              <a:buNone/>
            </a:pPr>
            <a:r>
              <a:rPr lang="en-GB">
                <a:solidFill>
                  <a:schemeClr val="accent6"/>
                </a:solidFill>
                <a:latin typeface="Times New Roman"/>
                <a:ea typeface="Times New Roman"/>
                <a:cs typeface="Times New Roman"/>
                <a:sym typeface="Times New Roman"/>
              </a:rPr>
              <a:t>training_set = {(xi, yi) : 1, ..., n} : Bazı x değerleri var ve bunlara karşılık y değerleri var. Eğer biz iyi bir tahmin yapabildiysek doğrusal bir ilişki kabul ederek iyi bir ilişki bulduysak bizim hesapladığımız y_hat lerin gerçek y lere yakın olmasını bekleriz.</a:t>
            </a:r>
            <a:endParaRPr>
              <a:solidFill>
                <a:schemeClr val="accent6"/>
              </a:solidFill>
              <a:latin typeface="Times New Roman"/>
              <a:ea typeface="Times New Roman"/>
              <a:cs typeface="Times New Roman"/>
              <a:sym typeface="Times New Roman"/>
            </a:endParaRPr>
          </a:p>
        </p:txBody>
      </p:sp>
      <p:sp>
        <p:nvSpPr>
          <p:cNvPr id="190" name="Google Shape;190;p22"/>
          <p:cNvSpPr txBox="1"/>
          <p:nvPr>
            <p:ph type="ctrTitle"/>
          </p:nvPr>
        </p:nvSpPr>
        <p:spPr>
          <a:xfrm>
            <a:off x="526200" y="244325"/>
            <a:ext cx="7503000" cy="49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a:t>Bias-Variance Tradeoff</a:t>
            </a:r>
            <a:endParaRPr/>
          </a:p>
        </p:txBody>
      </p:sp>
      <p:pic>
        <p:nvPicPr>
          <p:cNvPr id="191" name="Google Shape;191;p22"/>
          <p:cNvPicPr preferRelativeResize="0"/>
          <p:nvPr/>
        </p:nvPicPr>
        <p:blipFill>
          <a:blip r:embed="rId6">
            <a:alphaModFix/>
          </a:blip>
          <a:stretch>
            <a:fillRect/>
          </a:stretch>
        </p:blipFill>
        <p:spPr>
          <a:xfrm>
            <a:off x="1238239" y="1597538"/>
            <a:ext cx="6667500" cy="2505075"/>
          </a:xfrm>
          <a:prstGeom prst="rect">
            <a:avLst/>
          </a:prstGeom>
          <a:noFill/>
          <a:ln>
            <a:noFill/>
          </a:ln>
        </p:spPr>
      </p:pic>
      <p:sp>
        <p:nvSpPr>
          <p:cNvPr id="192" name="Google Shape;192;p22"/>
          <p:cNvSpPr txBox="1"/>
          <p:nvPr/>
        </p:nvSpPr>
        <p:spPr>
          <a:xfrm>
            <a:off x="1042600" y="4040350"/>
            <a:ext cx="72693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50">
                <a:solidFill>
                  <a:schemeClr val="dk1"/>
                </a:solidFill>
              </a:rPr>
              <a:t>A training set (left) and a test set (right) from the same statistical population are shown as blue points. Two predictive models are fit to the training data. Both fitted models are plotted with both the training and test sets. In the training set, the MSE of the fit shown in orange is 4 whereas the MSE for the fit shown in green is 9. In the test set, the MSE for the fit shown in orange is 15 and the MSE for the fit shown in green is 13. The orange curve severely overfits the training data, since its MSE increases by almost a factor of four when comparing the test set to the training set. The green curve overfits the training data much less, as its MSE increases by less than a factor of 2.</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3"/>
          <p:cNvPicPr preferRelativeResize="0"/>
          <p:nvPr/>
        </p:nvPicPr>
        <p:blipFill>
          <a:blip r:embed="rId3">
            <a:alphaModFix/>
          </a:blip>
          <a:stretch>
            <a:fillRect/>
          </a:stretch>
        </p:blipFill>
        <p:spPr>
          <a:xfrm>
            <a:off x="0" y="1017724"/>
            <a:ext cx="4807324" cy="1964149"/>
          </a:xfrm>
          <a:prstGeom prst="rect">
            <a:avLst/>
          </a:prstGeom>
          <a:noFill/>
          <a:ln>
            <a:noFill/>
          </a:ln>
        </p:spPr>
      </p:pic>
      <p:pic>
        <p:nvPicPr>
          <p:cNvPr id="198" name="Google Shape;198;p23"/>
          <p:cNvPicPr preferRelativeResize="0"/>
          <p:nvPr/>
        </p:nvPicPr>
        <p:blipFill>
          <a:blip r:embed="rId4">
            <a:alphaModFix/>
          </a:blip>
          <a:stretch>
            <a:fillRect/>
          </a:stretch>
        </p:blipFill>
        <p:spPr>
          <a:xfrm>
            <a:off x="4967025" y="1017719"/>
            <a:ext cx="4176974" cy="32815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type="ctrTitle"/>
          </p:nvPr>
        </p:nvSpPr>
        <p:spPr>
          <a:xfrm>
            <a:off x="1964850" y="2054150"/>
            <a:ext cx="5214300" cy="57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LINEAR REGRESSION NOTEBOOK</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ph idx="1" type="subTitle"/>
          </p:nvPr>
        </p:nvSpPr>
        <p:spPr>
          <a:xfrm>
            <a:off x="2152500" y="3028254"/>
            <a:ext cx="4839000" cy="100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a:t>45 Dakika</a:t>
            </a:r>
            <a:endParaRPr/>
          </a:p>
        </p:txBody>
      </p:sp>
      <p:sp>
        <p:nvSpPr>
          <p:cNvPr id="209" name="Google Shape;209;p25"/>
          <p:cNvSpPr txBox="1"/>
          <p:nvPr>
            <p:ph type="ctrTitle"/>
          </p:nvPr>
        </p:nvSpPr>
        <p:spPr>
          <a:xfrm flipH="1">
            <a:off x="1632611" y="1694404"/>
            <a:ext cx="5677800" cy="1365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GB"/>
              <a:t>Öğle Arası</a:t>
            </a:r>
            <a:endParaRPr/>
          </a:p>
        </p:txBody>
      </p:sp>
      <p:cxnSp>
        <p:nvCxnSpPr>
          <p:cNvPr id="210" name="Google Shape;210;p25"/>
          <p:cNvCxnSpPr/>
          <p:nvPr/>
        </p:nvCxnSpPr>
        <p:spPr>
          <a:xfrm rot="10800000">
            <a:off x="8156400" y="630088"/>
            <a:ext cx="1236300" cy="0"/>
          </a:xfrm>
          <a:prstGeom prst="straightConnector1">
            <a:avLst/>
          </a:prstGeom>
          <a:noFill/>
          <a:ln cap="flat" cmpd="sng" w="9525">
            <a:solidFill>
              <a:schemeClr val="dk2"/>
            </a:solidFill>
            <a:prstDash val="solid"/>
            <a:round/>
            <a:headEnd len="sm" w="sm" type="none"/>
            <a:tailEnd len="sm" w="sm" type="none"/>
          </a:ln>
        </p:spPr>
      </p:cxnSp>
      <p:cxnSp>
        <p:nvCxnSpPr>
          <p:cNvPr id="211" name="Google Shape;211;p25"/>
          <p:cNvCxnSpPr/>
          <p:nvPr/>
        </p:nvCxnSpPr>
        <p:spPr>
          <a:xfrm rot="10800000">
            <a:off x="-125" y="4765850"/>
            <a:ext cx="9585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ctrTitle"/>
          </p:nvPr>
        </p:nvSpPr>
        <p:spPr>
          <a:xfrm flipH="1">
            <a:off x="1112363" y="2635675"/>
            <a:ext cx="6831116" cy="1921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400"/>
              <a:buNone/>
            </a:pPr>
            <a:r>
              <a:rPr lang="en-GB"/>
              <a:t>Logistic Regression</a:t>
            </a:r>
            <a:endParaRPr/>
          </a:p>
        </p:txBody>
      </p:sp>
      <p:sp>
        <p:nvSpPr>
          <p:cNvPr id="217" name="Google Shape;217;p26"/>
          <p:cNvSpPr txBox="1"/>
          <p:nvPr>
            <p:ph idx="2" type="title"/>
          </p:nvPr>
        </p:nvSpPr>
        <p:spPr>
          <a:xfrm flipH="1">
            <a:off x="4964179" y="2323850"/>
            <a:ext cx="2979300" cy="75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9600"/>
              <a:buNone/>
            </a:pPr>
            <a:r>
              <a:rPr lang="en-GB">
                <a:solidFill>
                  <a:srgbClr val="C3996C"/>
                </a:solidFill>
              </a:rPr>
              <a:t>02</a:t>
            </a:r>
            <a:endParaRPr>
              <a:solidFill>
                <a:srgbClr val="C3996C"/>
              </a:solidFill>
            </a:endParaRPr>
          </a:p>
        </p:txBody>
      </p:sp>
      <p:cxnSp>
        <p:nvCxnSpPr>
          <p:cNvPr id="218" name="Google Shape;218;p26"/>
          <p:cNvCxnSpPr/>
          <p:nvPr/>
        </p:nvCxnSpPr>
        <p:spPr>
          <a:xfrm>
            <a:off x="7578325" y="4028400"/>
            <a:ext cx="15657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7"/>
          <p:cNvPicPr preferRelativeResize="0"/>
          <p:nvPr/>
        </p:nvPicPr>
        <p:blipFill>
          <a:blip r:embed="rId3">
            <a:alphaModFix/>
          </a:blip>
          <a:stretch>
            <a:fillRect/>
          </a:stretch>
        </p:blipFill>
        <p:spPr>
          <a:xfrm>
            <a:off x="1787075" y="0"/>
            <a:ext cx="5105725" cy="2506275"/>
          </a:xfrm>
          <a:prstGeom prst="rect">
            <a:avLst/>
          </a:prstGeom>
          <a:noFill/>
          <a:ln>
            <a:noFill/>
          </a:ln>
        </p:spPr>
      </p:pic>
      <p:pic>
        <p:nvPicPr>
          <p:cNvPr id="224" name="Google Shape;224;p27"/>
          <p:cNvPicPr preferRelativeResize="0"/>
          <p:nvPr/>
        </p:nvPicPr>
        <p:blipFill>
          <a:blip r:embed="rId4">
            <a:alphaModFix/>
          </a:blip>
          <a:stretch>
            <a:fillRect/>
          </a:stretch>
        </p:blipFill>
        <p:spPr>
          <a:xfrm>
            <a:off x="1787075" y="2564950"/>
            <a:ext cx="5105724" cy="24971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28"/>
          <p:cNvPicPr preferRelativeResize="0"/>
          <p:nvPr/>
        </p:nvPicPr>
        <p:blipFill>
          <a:blip r:embed="rId3">
            <a:alphaModFix/>
          </a:blip>
          <a:stretch>
            <a:fillRect/>
          </a:stretch>
        </p:blipFill>
        <p:spPr>
          <a:xfrm>
            <a:off x="2357100" y="2833050"/>
            <a:ext cx="4298451" cy="2310450"/>
          </a:xfrm>
          <a:prstGeom prst="rect">
            <a:avLst/>
          </a:prstGeom>
          <a:noFill/>
          <a:ln>
            <a:noFill/>
          </a:ln>
        </p:spPr>
      </p:pic>
      <p:pic>
        <p:nvPicPr>
          <p:cNvPr id="230" name="Google Shape;230;p28"/>
          <p:cNvPicPr preferRelativeResize="0"/>
          <p:nvPr/>
        </p:nvPicPr>
        <p:blipFill>
          <a:blip r:embed="rId4">
            <a:alphaModFix/>
          </a:blip>
          <a:stretch>
            <a:fillRect/>
          </a:stretch>
        </p:blipFill>
        <p:spPr>
          <a:xfrm>
            <a:off x="2455525" y="260300"/>
            <a:ext cx="3645974" cy="2475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type="ctrTitle"/>
          </p:nvPr>
        </p:nvSpPr>
        <p:spPr>
          <a:xfrm>
            <a:off x="2495850" y="30350"/>
            <a:ext cx="6375300" cy="44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200"/>
              <a:t>Desmos Logistic Link Function Demo</a:t>
            </a:r>
            <a:endParaRPr sz="2200"/>
          </a:p>
        </p:txBody>
      </p:sp>
      <p:sp>
        <p:nvSpPr>
          <p:cNvPr id="236" name="Google Shape;236;p29"/>
          <p:cNvSpPr txBox="1"/>
          <p:nvPr/>
        </p:nvSpPr>
        <p:spPr>
          <a:xfrm>
            <a:off x="5234200" y="4743300"/>
            <a:ext cx="41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https://www.desmos.com/calculator/nfsnzv6m2i</a:t>
            </a:r>
            <a:endParaRPr/>
          </a:p>
        </p:txBody>
      </p:sp>
      <p:pic>
        <p:nvPicPr>
          <p:cNvPr id="237" name="Google Shape;237;p29"/>
          <p:cNvPicPr preferRelativeResize="0"/>
          <p:nvPr/>
        </p:nvPicPr>
        <p:blipFill>
          <a:blip r:embed="rId4">
            <a:alphaModFix/>
          </a:blip>
          <a:stretch>
            <a:fillRect/>
          </a:stretch>
        </p:blipFill>
        <p:spPr>
          <a:xfrm>
            <a:off x="0" y="519537"/>
            <a:ext cx="4657821" cy="1881387"/>
          </a:xfrm>
          <a:prstGeom prst="rect">
            <a:avLst/>
          </a:prstGeom>
          <a:noFill/>
          <a:ln>
            <a:noFill/>
          </a:ln>
        </p:spPr>
      </p:pic>
      <p:pic>
        <p:nvPicPr>
          <p:cNvPr id="238" name="Google Shape;238;p29"/>
          <p:cNvPicPr preferRelativeResize="0"/>
          <p:nvPr/>
        </p:nvPicPr>
        <p:blipFill>
          <a:blip r:embed="rId5">
            <a:alphaModFix/>
          </a:blip>
          <a:stretch>
            <a:fillRect/>
          </a:stretch>
        </p:blipFill>
        <p:spPr>
          <a:xfrm>
            <a:off x="0" y="2441900"/>
            <a:ext cx="5234199" cy="259929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2"/>
          <p:cNvSpPr txBox="1"/>
          <p:nvPr>
            <p:ph type="ctrTitle"/>
          </p:nvPr>
        </p:nvSpPr>
        <p:spPr>
          <a:xfrm>
            <a:off x="3385875" y="2098650"/>
            <a:ext cx="2372400" cy="94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0" lang="en-GB">
                <a:solidFill>
                  <a:schemeClr val="dk1"/>
                </a:solidFill>
              </a:rPr>
              <a:t>TABLE OF CONTENTS</a:t>
            </a:r>
            <a:endParaRPr b="0">
              <a:solidFill>
                <a:schemeClr val="dk1"/>
              </a:solidFill>
            </a:endParaRPr>
          </a:p>
        </p:txBody>
      </p:sp>
      <p:sp>
        <p:nvSpPr>
          <p:cNvPr id="67" name="Google Shape;67;p12"/>
          <p:cNvSpPr txBox="1"/>
          <p:nvPr>
            <p:ph idx="9" type="ctrTitle"/>
          </p:nvPr>
        </p:nvSpPr>
        <p:spPr>
          <a:xfrm>
            <a:off x="390296" y="1167854"/>
            <a:ext cx="19743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400"/>
              <a:buNone/>
            </a:pPr>
            <a:r>
              <a:rPr lang="en-GB"/>
              <a:t>Linear Regression</a:t>
            </a:r>
            <a:endParaRPr/>
          </a:p>
        </p:txBody>
      </p:sp>
      <p:sp>
        <p:nvSpPr>
          <p:cNvPr id="68" name="Google Shape;68;p12"/>
          <p:cNvSpPr txBox="1"/>
          <p:nvPr>
            <p:ph idx="13" type="subTitle"/>
          </p:nvPr>
        </p:nvSpPr>
        <p:spPr>
          <a:xfrm>
            <a:off x="600636" y="1622677"/>
            <a:ext cx="1764110" cy="57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00"/>
              <a:buNone/>
            </a:pPr>
            <a:r>
              <a:rPr lang="en-GB"/>
              <a:t>Understanding the theory behind linear regression and its application with sklearn library</a:t>
            </a:r>
            <a:endParaRPr/>
          </a:p>
        </p:txBody>
      </p:sp>
      <p:sp>
        <p:nvSpPr>
          <p:cNvPr id="69" name="Google Shape;69;p12"/>
          <p:cNvSpPr txBox="1"/>
          <p:nvPr>
            <p:ph idx="5" type="title"/>
          </p:nvPr>
        </p:nvSpPr>
        <p:spPr>
          <a:xfrm>
            <a:off x="2105406" y="2487168"/>
            <a:ext cx="11076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800"/>
              <a:buNone/>
            </a:pPr>
            <a:r>
              <a:rPr lang="en-GB">
                <a:solidFill>
                  <a:srgbClr val="C3996C"/>
                </a:solidFill>
              </a:rPr>
              <a:t>02</a:t>
            </a:r>
            <a:endParaRPr>
              <a:solidFill>
                <a:srgbClr val="C3996C"/>
              </a:solidFill>
            </a:endParaRPr>
          </a:p>
        </p:txBody>
      </p:sp>
      <p:sp>
        <p:nvSpPr>
          <p:cNvPr id="70" name="Google Shape;70;p12"/>
          <p:cNvSpPr txBox="1"/>
          <p:nvPr>
            <p:ph idx="4" type="title"/>
          </p:nvPr>
        </p:nvSpPr>
        <p:spPr>
          <a:xfrm>
            <a:off x="2105406" y="1515808"/>
            <a:ext cx="11076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800"/>
              <a:buNone/>
            </a:pPr>
            <a:r>
              <a:rPr lang="en-GB">
                <a:solidFill>
                  <a:srgbClr val="C3996C"/>
                </a:solidFill>
              </a:rPr>
              <a:t>01</a:t>
            </a:r>
            <a:endParaRPr>
              <a:solidFill>
                <a:srgbClr val="C3996C"/>
              </a:solidFill>
            </a:endParaRPr>
          </a:p>
        </p:txBody>
      </p:sp>
      <p:cxnSp>
        <p:nvCxnSpPr>
          <p:cNvPr id="71" name="Google Shape;71;p12"/>
          <p:cNvCxnSpPr/>
          <p:nvPr/>
        </p:nvCxnSpPr>
        <p:spPr>
          <a:xfrm>
            <a:off x="3297225" y="0"/>
            <a:ext cx="0" cy="2393700"/>
          </a:xfrm>
          <a:prstGeom prst="straightConnector1">
            <a:avLst/>
          </a:prstGeom>
          <a:noFill/>
          <a:ln cap="flat" cmpd="sng" w="9525">
            <a:solidFill>
              <a:schemeClr val="dk2"/>
            </a:solidFill>
            <a:prstDash val="solid"/>
            <a:round/>
            <a:headEnd len="sm" w="sm" type="none"/>
            <a:tailEnd len="sm" w="sm" type="none"/>
          </a:ln>
        </p:spPr>
      </p:cxnSp>
      <p:cxnSp>
        <p:nvCxnSpPr>
          <p:cNvPr id="72" name="Google Shape;72;p12"/>
          <p:cNvCxnSpPr/>
          <p:nvPr/>
        </p:nvCxnSpPr>
        <p:spPr>
          <a:xfrm>
            <a:off x="5861950" y="3131400"/>
            <a:ext cx="0" cy="2030100"/>
          </a:xfrm>
          <a:prstGeom prst="straightConnector1">
            <a:avLst/>
          </a:prstGeom>
          <a:noFill/>
          <a:ln cap="flat" cmpd="sng" w="9525">
            <a:solidFill>
              <a:schemeClr val="dk2"/>
            </a:solidFill>
            <a:prstDash val="solid"/>
            <a:round/>
            <a:headEnd len="sm" w="sm" type="none"/>
            <a:tailEnd len="sm" w="sm" type="none"/>
          </a:ln>
        </p:spPr>
      </p:cxnSp>
      <p:sp>
        <p:nvSpPr>
          <p:cNvPr id="73" name="Google Shape;73;p12"/>
          <p:cNvSpPr txBox="1"/>
          <p:nvPr>
            <p:ph idx="7" type="title"/>
          </p:nvPr>
        </p:nvSpPr>
        <p:spPr>
          <a:xfrm>
            <a:off x="5935213" y="2221945"/>
            <a:ext cx="10722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GB">
                <a:solidFill>
                  <a:srgbClr val="C3996C"/>
                </a:solidFill>
              </a:rPr>
              <a:t>03</a:t>
            </a:r>
            <a:endParaRPr>
              <a:solidFill>
                <a:srgbClr val="C3996C"/>
              </a:solidFill>
            </a:endParaRPr>
          </a:p>
        </p:txBody>
      </p:sp>
      <p:sp>
        <p:nvSpPr>
          <p:cNvPr id="74" name="Google Shape;74;p12"/>
          <p:cNvSpPr txBox="1"/>
          <p:nvPr>
            <p:ph idx="8" type="title"/>
          </p:nvPr>
        </p:nvSpPr>
        <p:spPr>
          <a:xfrm>
            <a:off x="5940585" y="3234208"/>
            <a:ext cx="10722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GB">
                <a:solidFill>
                  <a:srgbClr val="C3996C"/>
                </a:solidFill>
              </a:rPr>
              <a:t>04</a:t>
            </a:r>
            <a:endParaRPr>
              <a:solidFill>
                <a:srgbClr val="C3996C"/>
              </a:solidFill>
            </a:endParaRPr>
          </a:p>
        </p:txBody>
      </p:sp>
      <p:sp>
        <p:nvSpPr>
          <p:cNvPr id="75" name="Google Shape;75;p12"/>
          <p:cNvSpPr txBox="1"/>
          <p:nvPr>
            <p:ph idx="14" type="ctrTitle"/>
          </p:nvPr>
        </p:nvSpPr>
        <p:spPr>
          <a:xfrm>
            <a:off x="390296" y="2141336"/>
            <a:ext cx="19743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400"/>
              <a:buNone/>
            </a:pPr>
            <a:r>
              <a:rPr lang="en-GB"/>
              <a:t>Logistic Regression</a:t>
            </a:r>
            <a:endParaRPr/>
          </a:p>
        </p:txBody>
      </p:sp>
      <p:sp>
        <p:nvSpPr>
          <p:cNvPr id="76" name="Google Shape;76;p12"/>
          <p:cNvSpPr txBox="1"/>
          <p:nvPr>
            <p:ph idx="15" type="subTitle"/>
          </p:nvPr>
        </p:nvSpPr>
        <p:spPr>
          <a:xfrm>
            <a:off x="600636" y="2596156"/>
            <a:ext cx="1764110" cy="57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00"/>
              <a:buNone/>
            </a:pPr>
            <a:r>
              <a:rPr lang="en-GB"/>
              <a:t>Exploring the Titanic dataset and and application with logistic regression classifier</a:t>
            </a:r>
            <a:endParaRPr/>
          </a:p>
        </p:txBody>
      </p:sp>
      <p:sp>
        <p:nvSpPr>
          <p:cNvPr id="77" name="Google Shape;77;p12"/>
          <p:cNvSpPr txBox="1"/>
          <p:nvPr>
            <p:ph idx="18" type="ctrTitle"/>
          </p:nvPr>
        </p:nvSpPr>
        <p:spPr>
          <a:xfrm>
            <a:off x="6820708" y="1901270"/>
            <a:ext cx="19743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GB"/>
              <a:t>Decision Trees</a:t>
            </a:r>
            <a:endParaRPr/>
          </a:p>
        </p:txBody>
      </p:sp>
      <p:sp>
        <p:nvSpPr>
          <p:cNvPr id="78" name="Google Shape;78;p12"/>
          <p:cNvSpPr txBox="1"/>
          <p:nvPr>
            <p:ph idx="19" type="subTitle"/>
          </p:nvPr>
        </p:nvSpPr>
        <p:spPr>
          <a:xfrm>
            <a:off x="6820708" y="2356092"/>
            <a:ext cx="16743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00"/>
              <a:buNone/>
            </a:pPr>
            <a:r>
              <a:rPr lang="en-GB"/>
              <a:t>Lorem ipsum.</a:t>
            </a:r>
            <a:endParaRPr/>
          </a:p>
        </p:txBody>
      </p:sp>
      <p:sp>
        <p:nvSpPr>
          <p:cNvPr id="79" name="Google Shape;79;p12"/>
          <p:cNvSpPr txBox="1"/>
          <p:nvPr>
            <p:ph idx="20" type="ctrTitle"/>
          </p:nvPr>
        </p:nvSpPr>
        <p:spPr>
          <a:xfrm>
            <a:off x="6820708" y="2913528"/>
            <a:ext cx="19743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GB"/>
              <a:t>Random Forest</a:t>
            </a:r>
            <a:endParaRPr/>
          </a:p>
        </p:txBody>
      </p:sp>
      <p:sp>
        <p:nvSpPr>
          <p:cNvPr id="80" name="Google Shape;80;p12"/>
          <p:cNvSpPr txBox="1"/>
          <p:nvPr>
            <p:ph idx="21" type="subTitle"/>
          </p:nvPr>
        </p:nvSpPr>
        <p:spPr>
          <a:xfrm>
            <a:off x="6820708" y="3368348"/>
            <a:ext cx="16743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00"/>
              <a:buNone/>
            </a:pPr>
            <a:r>
              <a:rPr lang="en-GB"/>
              <a:t>Exploring Titanic Dataset</a:t>
            </a:r>
            <a:endParaRPr/>
          </a:p>
        </p:txBody>
      </p:sp>
      <p:graphicFrame>
        <p:nvGraphicFramePr>
          <p:cNvPr id="81" name="Google Shape;81;p12"/>
          <p:cNvGraphicFramePr/>
          <p:nvPr/>
        </p:nvGraphicFramePr>
        <p:xfrm>
          <a:off x="600629" y="3671090"/>
          <a:ext cx="3000000" cy="3000000"/>
        </p:xfrm>
        <a:graphic>
          <a:graphicData uri="http://schemas.openxmlformats.org/drawingml/2006/table">
            <a:tbl>
              <a:tblPr>
                <a:noFill/>
                <a:tableStyleId>{2643EB98-7F02-4A96-A07B-7FB81E704857}</a:tableStyleId>
              </a:tblPr>
              <a:tblGrid>
                <a:gridCol w="1410150"/>
                <a:gridCol w="1286450"/>
              </a:tblGrid>
              <a:tr h="200025">
                <a:tc>
                  <a:txBody>
                    <a:bodyPr/>
                    <a:lstStyle/>
                    <a:p>
                      <a:pPr indent="0" lvl="0" marL="0" marR="0" rtl="0" algn="l">
                        <a:lnSpc>
                          <a:spcPct val="100000"/>
                        </a:lnSpc>
                        <a:spcBef>
                          <a:spcPts val="0"/>
                        </a:spcBef>
                        <a:spcAft>
                          <a:spcPts val="0"/>
                        </a:spcAft>
                        <a:buNone/>
                      </a:pPr>
                      <a:r>
                        <a:rPr b="1" i="1" lang="en-GB" sz="1100">
                          <a:latin typeface="Calibri"/>
                          <a:ea typeface="Calibri"/>
                          <a:cs typeface="Calibri"/>
                          <a:sym typeface="Calibri"/>
                        </a:rPr>
                        <a:t>Time Table</a:t>
                      </a:r>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GB" sz="1100" u="none" cap="none" strike="noStrike">
                          <a:solidFill>
                            <a:srgbClr val="000000"/>
                          </a:solidFill>
                          <a:latin typeface="Calibri"/>
                          <a:ea typeface="Calibri"/>
                          <a:cs typeface="Calibri"/>
                          <a:sym typeface="Calibri"/>
                        </a:rPr>
                        <a:t> </a:t>
                      </a:r>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4800">
                <a:tc>
                  <a:txBody>
                    <a:bodyPr/>
                    <a:lstStyle/>
                    <a:p>
                      <a:pPr indent="0" lvl="0" marL="0" marR="0" rtl="0" algn="l">
                        <a:lnSpc>
                          <a:spcPct val="100000"/>
                        </a:lnSpc>
                        <a:spcBef>
                          <a:spcPts val="0"/>
                        </a:spcBef>
                        <a:spcAft>
                          <a:spcPts val="0"/>
                        </a:spcAft>
                        <a:buNone/>
                      </a:pPr>
                      <a:r>
                        <a:rPr b="0" i="0" lang="en-GB" sz="1100" u="none" cap="none" strike="noStrike">
                          <a:solidFill>
                            <a:srgbClr val="000000"/>
                          </a:solidFill>
                          <a:latin typeface="Calibri"/>
                          <a:ea typeface="Calibri"/>
                          <a:cs typeface="Calibri"/>
                          <a:sym typeface="Calibri"/>
                        </a:rPr>
                        <a:t>10:00-11:00</a:t>
                      </a:r>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DD7EE"/>
                    </a:solidFill>
                  </a:tcPr>
                </a:tc>
                <a:tc>
                  <a:txBody>
                    <a:bodyPr/>
                    <a:lstStyle/>
                    <a:p>
                      <a:pPr indent="0" lvl="0" marL="0" marR="0" rtl="0" algn="l">
                        <a:lnSpc>
                          <a:spcPct val="100000"/>
                        </a:lnSpc>
                        <a:spcBef>
                          <a:spcPts val="0"/>
                        </a:spcBef>
                        <a:spcAft>
                          <a:spcPts val="0"/>
                        </a:spcAft>
                        <a:buNone/>
                      </a:pPr>
                      <a:r>
                        <a:rPr lang="en-GB" sz="1100">
                          <a:latin typeface="Calibri"/>
                          <a:ea typeface="Calibri"/>
                          <a:cs typeface="Calibri"/>
                          <a:sym typeface="Calibri"/>
                        </a:rPr>
                        <a:t>start_course()</a:t>
                      </a:r>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DD7EE"/>
                    </a:solidFill>
                  </a:tcPr>
                </a:tc>
              </a:tr>
              <a:tr h="190500">
                <a:tc>
                  <a:txBody>
                    <a:bodyPr/>
                    <a:lstStyle/>
                    <a:p>
                      <a:pPr indent="0" lvl="0" marL="0" marR="0" rtl="0" algn="l">
                        <a:lnSpc>
                          <a:spcPct val="100000"/>
                        </a:lnSpc>
                        <a:spcBef>
                          <a:spcPts val="0"/>
                        </a:spcBef>
                        <a:spcAft>
                          <a:spcPts val="0"/>
                        </a:spcAft>
                        <a:buNone/>
                      </a:pPr>
                      <a:r>
                        <a:rPr b="0" i="0" lang="en-GB" sz="1100" u="none" cap="none" strike="noStrike">
                          <a:solidFill>
                            <a:srgbClr val="000000"/>
                          </a:solidFill>
                          <a:latin typeface="Calibri"/>
                          <a:ea typeface="Calibri"/>
                          <a:cs typeface="Calibri"/>
                          <a:sym typeface="Calibri"/>
                        </a:rPr>
                        <a:t>11:00-11:15</a:t>
                      </a:r>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None/>
                      </a:pPr>
                      <a:r>
                        <a:rPr lang="en-GB" sz="1100">
                          <a:latin typeface="Calibri"/>
                          <a:ea typeface="Calibri"/>
                          <a:cs typeface="Calibri"/>
                          <a:sym typeface="Calibri"/>
                        </a:rPr>
                        <a:t>break</a:t>
                      </a:r>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190500">
                <a:tc>
                  <a:txBody>
                    <a:bodyPr/>
                    <a:lstStyle/>
                    <a:p>
                      <a:pPr indent="0" lvl="0" marL="0" marR="0" rtl="0" algn="l">
                        <a:lnSpc>
                          <a:spcPct val="100000"/>
                        </a:lnSpc>
                        <a:spcBef>
                          <a:spcPts val="0"/>
                        </a:spcBef>
                        <a:spcAft>
                          <a:spcPts val="0"/>
                        </a:spcAft>
                        <a:buNone/>
                      </a:pPr>
                      <a:r>
                        <a:rPr b="0" i="0" lang="en-GB" sz="1100" u="none" cap="none" strike="noStrike">
                          <a:solidFill>
                            <a:srgbClr val="000000"/>
                          </a:solidFill>
                          <a:latin typeface="Calibri"/>
                          <a:ea typeface="Calibri"/>
                          <a:cs typeface="Calibri"/>
                          <a:sym typeface="Calibri"/>
                        </a:rPr>
                        <a:t>11:15-12:15</a:t>
                      </a:r>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DD7EE"/>
                    </a:solidFill>
                  </a:tcPr>
                </a:tc>
                <a:tc>
                  <a:txBody>
                    <a:bodyPr/>
                    <a:lstStyle/>
                    <a:p>
                      <a:pPr indent="0" lvl="0" marL="0" marR="0" rtl="0" algn="l">
                        <a:lnSpc>
                          <a:spcPct val="100000"/>
                        </a:lnSpc>
                        <a:spcBef>
                          <a:spcPts val="0"/>
                        </a:spcBef>
                        <a:spcAft>
                          <a:spcPts val="0"/>
                        </a:spcAft>
                        <a:buNone/>
                      </a:pPr>
                      <a:r>
                        <a:rPr lang="en-GB" sz="1100">
                          <a:latin typeface="Calibri"/>
                          <a:ea typeface="Calibri"/>
                          <a:cs typeface="Calibri"/>
                          <a:sym typeface="Calibri"/>
                        </a:rPr>
                        <a:t>continue</a:t>
                      </a:r>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DD7EE"/>
                    </a:solidFill>
                  </a:tcPr>
                </a:tc>
              </a:tr>
              <a:tr h="190500">
                <a:tc>
                  <a:txBody>
                    <a:bodyPr/>
                    <a:lstStyle/>
                    <a:p>
                      <a:pPr indent="0" lvl="0" marL="0" marR="0" rtl="0" algn="l">
                        <a:lnSpc>
                          <a:spcPct val="100000"/>
                        </a:lnSpc>
                        <a:spcBef>
                          <a:spcPts val="0"/>
                        </a:spcBef>
                        <a:spcAft>
                          <a:spcPts val="0"/>
                        </a:spcAft>
                        <a:buNone/>
                      </a:pPr>
                      <a:r>
                        <a:rPr b="0" i="0" lang="en-GB" sz="1100" u="none" cap="none" strike="noStrike">
                          <a:solidFill>
                            <a:srgbClr val="000000"/>
                          </a:solidFill>
                          <a:latin typeface="Calibri"/>
                          <a:ea typeface="Calibri"/>
                          <a:cs typeface="Calibri"/>
                          <a:sym typeface="Calibri"/>
                        </a:rPr>
                        <a:t>12:15-13:00</a:t>
                      </a:r>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None/>
                      </a:pPr>
                      <a:r>
                        <a:rPr lang="en-GB" sz="1100">
                          <a:latin typeface="Calibri"/>
                          <a:ea typeface="Calibri"/>
                          <a:cs typeface="Calibri"/>
                          <a:sym typeface="Calibri"/>
                        </a:rPr>
                        <a:t>break</a:t>
                      </a:r>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200025">
                <a:tc>
                  <a:txBody>
                    <a:bodyPr/>
                    <a:lstStyle/>
                    <a:p>
                      <a:pPr indent="0" lvl="0" marL="0" marR="0" rtl="0" algn="l">
                        <a:lnSpc>
                          <a:spcPct val="100000"/>
                        </a:lnSpc>
                        <a:spcBef>
                          <a:spcPts val="0"/>
                        </a:spcBef>
                        <a:spcAft>
                          <a:spcPts val="0"/>
                        </a:spcAft>
                        <a:buNone/>
                      </a:pPr>
                      <a:r>
                        <a:rPr b="0" i="0" lang="en-GB" sz="1100" u="none" cap="none" strike="noStrike">
                          <a:solidFill>
                            <a:srgbClr val="000000"/>
                          </a:solidFill>
                          <a:latin typeface="Calibri"/>
                          <a:ea typeface="Calibri"/>
                          <a:cs typeface="Calibri"/>
                          <a:sym typeface="Calibri"/>
                        </a:rPr>
                        <a:t>13:00-14:00</a:t>
                      </a:r>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DD7EE"/>
                    </a:solidFill>
                  </a:tcPr>
                </a:tc>
                <a:tc>
                  <a:txBody>
                    <a:bodyPr/>
                    <a:lstStyle/>
                    <a:p>
                      <a:pPr indent="0" lvl="0" marL="0" rtl="0" algn="l">
                        <a:spcBef>
                          <a:spcPts val="0"/>
                        </a:spcBef>
                        <a:spcAft>
                          <a:spcPts val="0"/>
                        </a:spcAft>
                        <a:buNone/>
                      </a:pPr>
                      <a:r>
                        <a:rPr lang="en-GB" sz="1100">
                          <a:solidFill>
                            <a:schemeClr val="accent6"/>
                          </a:solidFill>
                          <a:latin typeface="Calibri"/>
                          <a:ea typeface="Calibri"/>
                          <a:cs typeface="Calibri"/>
                          <a:sym typeface="Calibri"/>
                        </a:rPr>
                        <a:t>continue</a:t>
                      </a:r>
                      <a:endParaRPr b="0" i="0" sz="1100" u="none" cap="none" strike="noStrike">
                        <a:solidFill>
                          <a:srgbClr val="000000"/>
                        </a:solidFill>
                        <a:latin typeface="Calibri"/>
                        <a:ea typeface="Calibri"/>
                        <a:cs typeface="Calibri"/>
                        <a:sym typeface="Calibri"/>
                      </a:endParaRPr>
                    </a:p>
                  </a:txBody>
                  <a:tcPr marT="9525" marB="0" marR="9525" marL="95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DD7EE"/>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Arial"/>
                <a:ea typeface="Arial"/>
                <a:cs typeface="Arial"/>
                <a:sym typeface="Arial"/>
              </a:rPr>
              <a:t>04</a:t>
            </a:r>
            <a:endParaRPr b="0" i="0" sz="1400" u="none" cap="none" strike="noStrike">
              <a:solidFill>
                <a:srgbClr val="000000"/>
              </a:solidFill>
              <a:latin typeface="Arial"/>
              <a:ea typeface="Arial"/>
              <a:cs typeface="Arial"/>
              <a:sym typeface="Arial"/>
            </a:endParaRPr>
          </a:p>
        </p:txBody>
      </p:sp>
      <p:pic>
        <p:nvPicPr>
          <p:cNvPr descr="Logo&#10;&#10;Description automatically generated" id="244" name="Google Shape;244;p30"/>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245" name="Google Shape;245;p30"/>
          <p:cNvGrpSpPr/>
          <p:nvPr/>
        </p:nvGrpSpPr>
        <p:grpSpPr>
          <a:xfrm>
            <a:off x="13201" y="-12481"/>
            <a:ext cx="422700" cy="428246"/>
            <a:chOff x="13201" y="-12481"/>
            <a:chExt cx="422700" cy="428246"/>
          </a:xfrm>
        </p:grpSpPr>
        <p:pic>
          <p:nvPicPr>
            <p:cNvPr descr="Icon&#10;&#10;Description automatically generated" id="246" name="Google Shape;246;p30"/>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247" name="Google Shape;247;p30"/>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sp>
        <p:nvSpPr>
          <p:cNvPr id="248" name="Google Shape;248;p30"/>
          <p:cNvSpPr txBox="1"/>
          <p:nvPr/>
        </p:nvSpPr>
        <p:spPr>
          <a:xfrm>
            <a:off x="391650" y="415775"/>
            <a:ext cx="83607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Condensed Light"/>
                <a:ea typeface="Roboto Condensed Light"/>
                <a:cs typeface="Roboto Condensed Light"/>
                <a:sym typeface="Roboto Condensed Light"/>
              </a:rPr>
              <a:t>In multiple regression, a mathematical model of a set of explanatory variables is used to predict the </a:t>
            </a:r>
            <a:r>
              <a:rPr b="1" lang="en-GB">
                <a:latin typeface="Roboto Condensed"/>
                <a:ea typeface="Roboto Condensed"/>
                <a:cs typeface="Roboto Condensed"/>
                <a:sym typeface="Roboto Condensed"/>
              </a:rPr>
              <a:t>mean of a continuous dependent variable</a:t>
            </a:r>
            <a:r>
              <a:rPr lang="en-GB">
                <a:latin typeface="Roboto Condensed Light"/>
                <a:ea typeface="Roboto Condensed Light"/>
                <a:cs typeface="Roboto Condensed Light"/>
                <a:sym typeface="Roboto Condensed Light"/>
              </a:rPr>
              <a:t>. </a:t>
            </a:r>
            <a:br>
              <a:rPr lang="en-GB">
                <a:latin typeface="Roboto Condensed Light"/>
                <a:ea typeface="Roboto Condensed Light"/>
                <a:cs typeface="Roboto Condensed Light"/>
                <a:sym typeface="Roboto Condensed Light"/>
              </a:rPr>
            </a:br>
            <a:br>
              <a:rPr lang="en-GB">
                <a:latin typeface="Roboto Condensed Light"/>
                <a:ea typeface="Roboto Condensed Light"/>
                <a:cs typeface="Roboto Condensed Light"/>
                <a:sym typeface="Roboto Condensed Light"/>
              </a:rPr>
            </a:br>
            <a:r>
              <a:rPr lang="en-GB">
                <a:latin typeface="Roboto Condensed Light"/>
                <a:ea typeface="Roboto Condensed Light"/>
                <a:cs typeface="Roboto Condensed Light"/>
                <a:sym typeface="Roboto Condensed Light"/>
              </a:rPr>
              <a:t>In logistic regression, a mathematical model of a set of explanatory variables is used to predict a </a:t>
            </a:r>
            <a:r>
              <a:rPr b="1" lang="en-GB">
                <a:latin typeface="Roboto Condensed"/>
                <a:ea typeface="Roboto Condensed"/>
                <a:cs typeface="Roboto Condensed"/>
                <a:sym typeface="Roboto Condensed"/>
              </a:rPr>
              <a:t>logit transformation of the dependent variable</a:t>
            </a:r>
            <a:r>
              <a:rPr lang="en-GB">
                <a:latin typeface="Roboto Condensed Light"/>
                <a:ea typeface="Roboto Condensed Light"/>
                <a:cs typeface="Roboto Condensed Light"/>
                <a:sym typeface="Roboto Condensed Light"/>
              </a:rPr>
              <a:t>.</a:t>
            </a:r>
            <a:br>
              <a:rPr lang="en-GB">
                <a:latin typeface="Roboto Condensed Light"/>
                <a:ea typeface="Roboto Condensed Light"/>
                <a:cs typeface="Roboto Condensed Light"/>
                <a:sym typeface="Roboto Condensed Light"/>
              </a:rPr>
            </a:b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GB">
                <a:latin typeface="Roboto Condensed Light"/>
                <a:ea typeface="Roboto Condensed Light"/>
                <a:cs typeface="Roboto Condensed Light"/>
                <a:sym typeface="Roboto Condensed Light"/>
              </a:rPr>
              <a:t>Suppose the numerical values of 0 and 1 are assigned to the two outcomes of a binary variable. </a:t>
            </a:r>
            <a:br>
              <a:rPr lang="en-GB">
                <a:latin typeface="Roboto Condensed Light"/>
                <a:ea typeface="Roboto Condensed Light"/>
                <a:cs typeface="Roboto Condensed Light"/>
                <a:sym typeface="Roboto Condensed Light"/>
              </a:rPr>
            </a:br>
            <a:br>
              <a:rPr lang="en-GB">
                <a:latin typeface="Roboto Condensed Light"/>
                <a:ea typeface="Roboto Condensed Light"/>
                <a:cs typeface="Roboto Condensed Light"/>
                <a:sym typeface="Roboto Condensed Light"/>
              </a:rPr>
            </a:br>
            <a:r>
              <a:rPr lang="en-GB">
                <a:latin typeface="Roboto Condensed Light"/>
                <a:ea typeface="Roboto Condensed Light"/>
                <a:cs typeface="Roboto Condensed Light"/>
                <a:sym typeface="Roboto Condensed Light"/>
              </a:rPr>
              <a:t>Often, the 0 represents a negative response and the 1 represents a positive response.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GB">
                <a:latin typeface="Roboto Condensed Light"/>
                <a:ea typeface="Roboto Condensed Light"/>
                <a:cs typeface="Roboto Condensed Light"/>
                <a:sym typeface="Roboto Condensed Light"/>
              </a:rPr>
              <a:t>The mean of this variable will be the proportion of positive responses.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1"/>
          <p:cNvPicPr preferRelativeResize="0"/>
          <p:nvPr/>
        </p:nvPicPr>
        <p:blipFill rotWithShape="1">
          <a:blip r:embed="rId3">
            <a:alphaModFix/>
          </a:blip>
          <a:srcRect b="0" l="0" r="0" t="1429"/>
          <a:stretch/>
        </p:blipFill>
        <p:spPr>
          <a:xfrm>
            <a:off x="1141550" y="677325"/>
            <a:ext cx="6521726" cy="42058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2"/>
          <p:cNvPicPr preferRelativeResize="0"/>
          <p:nvPr/>
        </p:nvPicPr>
        <p:blipFill>
          <a:blip r:embed="rId3">
            <a:alphaModFix/>
          </a:blip>
          <a:stretch>
            <a:fillRect/>
          </a:stretch>
        </p:blipFill>
        <p:spPr>
          <a:xfrm>
            <a:off x="580500" y="851875"/>
            <a:ext cx="5193750" cy="2545650"/>
          </a:xfrm>
          <a:prstGeom prst="rect">
            <a:avLst/>
          </a:prstGeom>
          <a:noFill/>
          <a:ln>
            <a:noFill/>
          </a:ln>
        </p:spPr>
      </p:pic>
      <p:sp>
        <p:nvSpPr>
          <p:cNvPr id="259" name="Google Shape;259;p32"/>
          <p:cNvSpPr txBox="1"/>
          <p:nvPr/>
        </p:nvSpPr>
        <p:spPr>
          <a:xfrm>
            <a:off x="580500" y="3664775"/>
            <a:ext cx="7669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Condensed Light"/>
                <a:ea typeface="Roboto Condensed Light"/>
                <a:cs typeface="Roboto Condensed Light"/>
                <a:sym typeface="Roboto Condensed Light"/>
              </a:rPr>
              <a:t>Note that while p ranges between zero and one, the logit ranges between minus and plus infinity. </a:t>
            </a:r>
            <a:br>
              <a:rPr lang="en-GB">
                <a:latin typeface="Roboto Condensed Light"/>
                <a:ea typeface="Roboto Condensed Light"/>
                <a:cs typeface="Roboto Condensed Light"/>
                <a:sym typeface="Roboto Condensed Light"/>
              </a:rPr>
            </a:br>
            <a:br>
              <a:rPr lang="en-GB">
                <a:latin typeface="Roboto Condensed Light"/>
                <a:ea typeface="Roboto Condensed Light"/>
                <a:cs typeface="Roboto Condensed Light"/>
                <a:sym typeface="Roboto Condensed Light"/>
              </a:rPr>
            </a:br>
            <a:r>
              <a:rPr lang="en-GB">
                <a:latin typeface="Roboto Condensed Light"/>
                <a:ea typeface="Roboto Condensed Light"/>
                <a:cs typeface="Roboto Condensed Light"/>
                <a:sym typeface="Roboto Condensed Light"/>
              </a:rPr>
              <a:t>Also note that the zero logit occurs when p is 0.50. </a:t>
            </a:r>
            <a:br>
              <a:rPr lang="en-GB">
                <a:latin typeface="Roboto Condensed Light"/>
                <a:ea typeface="Roboto Condensed Light"/>
                <a:cs typeface="Roboto Condensed Light"/>
                <a:sym typeface="Roboto Condensed Light"/>
              </a:rPr>
            </a:br>
            <a:br>
              <a:rPr lang="en-GB">
                <a:latin typeface="Roboto Condensed Light"/>
                <a:ea typeface="Roboto Condensed Light"/>
                <a:cs typeface="Roboto Condensed Light"/>
                <a:sym typeface="Roboto Condensed Light"/>
              </a:rPr>
            </a:br>
            <a:r>
              <a:rPr lang="en-GB">
                <a:latin typeface="Roboto Condensed Light"/>
                <a:ea typeface="Roboto Condensed Light"/>
                <a:cs typeface="Roboto Condensed Light"/>
                <a:sym typeface="Roboto Condensed Light"/>
              </a:rPr>
              <a:t>The logistic transformation is the inverse of the logit transformation.</a:t>
            </a:r>
            <a:endParaRPr>
              <a:latin typeface="Roboto Condensed Light"/>
              <a:ea typeface="Roboto Condensed Light"/>
              <a:cs typeface="Roboto Condensed Light"/>
              <a:sym typeface="Roboto Condensed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Binary Cross Entropy Loss Fn</a:t>
            </a:r>
            <a:endParaRPr/>
          </a:p>
        </p:txBody>
      </p:sp>
      <p:sp>
        <p:nvSpPr>
          <p:cNvPr id="265" name="Google Shape;265;p33"/>
          <p:cNvSpPr txBox="1"/>
          <p:nvPr/>
        </p:nvSpPr>
        <p:spPr>
          <a:xfrm>
            <a:off x="494550" y="3674425"/>
            <a:ext cx="6684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latin typeface="Roboto Condensed Light"/>
                <a:ea typeface="Roboto Condensed Light"/>
                <a:cs typeface="Roboto Condensed Light"/>
                <a:sym typeface="Roboto Condensed Light"/>
                <a:hlinkClick r:id="rId3"/>
              </a:rPr>
              <a:t>https://ml-cheatsheet.readthedocs.io/en/latest/loss_functions.html#cross-entropy</a:t>
            </a:r>
            <a:br>
              <a:rPr lang="en-GB">
                <a:latin typeface="Roboto Condensed Light"/>
                <a:ea typeface="Roboto Condensed Light"/>
                <a:cs typeface="Roboto Condensed Light"/>
                <a:sym typeface="Roboto Condensed Light"/>
              </a:rPr>
            </a:br>
            <a:br>
              <a:rPr lang="en-GB">
                <a:latin typeface="Roboto Condensed Light"/>
                <a:ea typeface="Roboto Condensed Light"/>
                <a:cs typeface="Roboto Condensed Light"/>
                <a:sym typeface="Roboto Condensed Light"/>
              </a:rPr>
            </a:br>
            <a:r>
              <a:rPr lang="en-GB" u="sng">
                <a:solidFill>
                  <a:schemeClr val="hlink"/>
                </a:solidFill>
                <a:latin typeface="Roboto Condensed Light"/>
                <a:ea typeface="Roboto Condensed Light"/>
                <a:cs typeface="Roboto Condensed Light"/>
                <a:sym typeface="Roboto Condensed Light"/>
                <a:hlinkClick r:id="rId4"/>
              </a:rPr>
              <a:t>https://www.rapidtables.com/calc/math/Log_Calculator.html</a:t>
            </a:r>
            <a:endParaRPr>
              <a:latin typeface="Roboto Condensed Light"/>
              <a:ea typeface="Roboto Condensed Light"/>
              <a:cs typeface="Roboto Condensed Light"/>
              <a:sym typeface="Roboto Condensed Light"/>
            </a:endParaRPr>
          </a:p>
        </p:txBody>
      </p:sp>
      <p:pic>
        <p:nvPicPr>
          <p:cNvPr id="266" name="Google Shape;266;p33"/>
          <p:cNvPicPr preferRelativeResize="0"/>
          <p:nvPr/>
        </p:nvPicPr>
        <p:blipFill>
          <a:blip r:embed="rId5">
            <a:alphaModFix/>
          </a:blip>
          <a:stretch>
            <a:fillRect/>
          </a:stretch>
        </p:blipFill>
        <p:spPr>
          <a:xfrm>
            <a:off x="760150" y="1215950"/>
            <a:ext cx="7710850" cy="1185250"/>
          </a:xfrm>
          <a:prstGeom prst="rect">
            <a:avLst/>
          </a:prstGeom>
          <a:noFill/>
          <a:ln>
            <a:noFill/>
          </a:ln>
        </p:spPr>
      </p:pic>
      <p:sp>
        <p:nvSpPr>
          <p:cNvPr id="267" name="Google Shape;267;p33"/>
          <p:cNvSpPr/>
          <p:nvPr/>
        </p:nvSpPr>
        <p:spPr>
          <a:xfrm>
            <a:off x="4094200" y="1663100"/>
            <a:ext cx="1101300" cy="4779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3"/>
          <p:cNvSpPr/>
          <p:nvPr/>
        </p:nvSpPr>
        <p:spPr>
          <a:xfrm>
            <a:off x="5434625" y="1694275"/>
            <a:ext cx="2254800" cy="477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3"/>
          <p:cNvSpPr txBox="1"/>
          <p:nvPr/>
        </p:nvSpPr>
        <p:spPr>
          <a:xfrm>
            <a:off x="4042250" y="2775225"/>
            <a:ext cx="598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Condensed Light"/>
                <a:ea typeface="Roboto Condensed Light"/>
                <a:cs typeface="Roboto Condensed Light"/>
                <a:sym typeface="Roboto Condensed Light"/>
              </a:rPr>
              <a:t>l</a:t>
            </a:r>
            <a:r>
              <a:rPr lang="en-GB">
                <a:latin typeface="Roboto Condensed Light"/>
                <a:ea typeface="Roboto Condensed Light"/>
                <a:cs typeface="Roboto Condensed Light"/>
                <a:sym typeface="Roboto Condensed Light"/>
              </a:rPr>
              <a:t>og_2 (1) = 0 , yi and yhat == 1, then there is no loss</a:t>
            </a:r>
            <a:endParaRPr>
              <a:latin typeface="Roboto Condensed Light"/>
              <a:ea typeface="Roboto Condensed Light"/>
              <a:cs typeface="Roboto Condensed Light"/>
              <a:sym typeface="Roboto Condensed Light"/>
            </a:endParaRPr>
          </a:p>
        </p:txBody>
      </p:sp>
      <p:cxnSp>
        <p:nvCxnSpPr>
          <p:cNvPr id="270" name="Google Shape;270;p33"/>
          <p:cNvCxnSpPr/>
          <p:nvPr/>
        </p:nvCxnSpPr>
        <p:spPr>
          <a:xfrm>
            <a:off x="4644850" y="2141000"/>
            <a:ext cx="412200" cy="568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4"/>
          <p:cNvPicPr preferRelativeResize="0"/>
          <p:nvPr/>
        </p:nvPicPr>
        <p:blipFill>
          <a:blip r:embed="rId3">
            <a:alphaModFix/>
          </a:blip>
          <a:stretch>
            <a:fillRect/>
          </a:stretch>
        </p:blipFill>
        <p:spPr>
          <a:xfrm>
            <a:off x="779500" y="2000850"/>
            <a:ext cx="6152724" cy="1680000"/>
          </a:xfrm>
          <a:prstGeom prst="rect">
            <a:avLst/>
          </a:prstGeom>
          <a:noFill/>
          <a:ln>
            <a:noFill/>
          </a:ln>
        </p:spPr>
      </p:pic>
      <p:pic>
        <p:nvPicPr>
          <p:cNvPr descr="Logo&#10;&#10;Description automatically generated" id="276" name="Google Shape;276;p34"/>
          <p:cNvPicPr preferRelativeResize="0"/>
          <p:nvPr/>
        </p:nvPicPr>
        <p:blipFill rotWithShape="1">
          <a:blip r:embed="rId4">
            <a:alphaModFix/>
          </a:blip>
          <a:srcRect b="0" l="0" r="0" t="0"/>
          <a:stretch/>
        </p:blipFill>
        <p:spPr>
          <a:xfrm>
            <a:off x="7374993" y="-12481"/>
            <a:ext cx="1769862" cy="408430"/>
          </a:xfrm>
          <a:prstGeom prst="rect">
            <a:avLst/>
          </a:prstGeom>
          <a:noFill/>
          <a:ln>
            <a:noFill/>
          </a:ln>
        </p:spPr>
      </p:pic>
      <p:grpSp>
        <p:nvGrpSpPr>
          <p:cNvPr id="277" name="Google Shape;277;p34"/>
          <p:cNvGrpSpPr/>
          <p:nvPr/>
        </p:nvGrpSpPr>
        <p:grpSpPr>
          <a:xfrm>
            <a:off x="13201" y="-12481"/>
            <a:ext cx="422700" cy="428246"/>
            <a:chOff x="13201" y="-12481"/>
            <a:chExt cx="422700" cy="428246"/>
          </a:xfrm>
        </p:grpSpPr>
        <p:pic>
          <p:nvPicPr>
            <p:cNvPr descr="Icon&#10;&#10;Description automatically generated" id="278" name="Google Shape;278;p34"/>
            <p:cNvPicPr preferRelativeResize="0"/>
            <p:nvPr/>
          </p:nvPicPr>
          <p:blipFill rotWithShape="1">
            <a:blip r:embed="rId5">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279" name="Google Shape;279;p34"/>
            <p:cNvPicPr preferRelativeResize="0"/>
            <p:nvPr/>
          </p:nvPicPr>
          <p:blipFill rotWithShape="1">
            <a:blip r:embed="rId6">
              <a:alphaModFix/>
            </a:blip>
            <a:srcRect b="0" l="0" r="0" t="0"/>
            <a:stretch/>
          </p:blipFill>
          <p:spPr>
            <a:xfrm>
              <a:off x="13201" y="191734"/>
              <a:ext cx="422700" cy="224031"/>
            </a:xfrm>
            <a:prstGeom prst="rect">
              <a:avLst/>
            </a:prstGeom>
            <a:noFill/>
            <a:ln>
              <a:noFill/>
            </a:ln>
          </p:spPr>
        </p:pic>
      </p:grpSp>
      <p:sp>
        <p:nvSpPr>
          <p:cNvPr id="280" name="Google Shape;280;p34"/>
          <p:cNvSpPr txBox="1"/>
          <p:nvPr/>
        </p:nvSpPr>
        <p:spPr>
          <a:xfrm>
            <a:off x="779500" y="797575"/>
            <a:ext cx="598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oboto Condensed"/>
                <a:ea typeface="Roboto Condensed"/>
                <a:cs typeface="Roboto Condensed"/>
                <a:sym typeface="Roboto Condensed"/>
              </a:rPr>
              <a:t>Is the probability of a normal birth weight, associated with gestational age?</a:t>
            </a:r>
            <a:br>
              <a:rPr b="1" lang="en-GB">
                <a:latin typeface="Roboto Condensed"/>
                <a:ea typeface="Roboto Condensed"/>
                <a:cs typeface="Roboto Condensed"/>
                <a:sym typeface="Roboto Condensed"/>
              </a:rPr>
            </a:br>
            <a:endParaRPr b="1">
              <a:latin typeface="Roboto Condensed"/>
              <a:ea typeface="Roboto Condensed"/>
              <a:cs typeface="Roboto Condensed"/>
              <a:sym typeface="Roboto Condensed"/>
            </a:endParaRPr>
          </a:p>
          <a:p>
            <a:pPr indent="0" lvl="0" marL="0" rtl="0" algn="l">
              <a:spcBef>
                <a:spcPts val="0"/>
              </a:spcBef>
              <a:spcAft>
                <a:spcPts val="0"/>
              </a:spcAft>
              <a:buNone/>
            </a:pPr>
            <a:r>
              <a:rPr b="1" lang="en-GB">
                <a:latin typeface="Roboto Condensed"/>
                <a:ea typeface="Roboto Condensed"/>
                <a:cs typeface="Roboto Condensed"/>
                <a:sym typeface="Roboto Condensed"/>
              </a:rPr>
              <a:t>Response</a:t>
            </a:r>
            <a:r>
              <a:rPr lang="en-GB">
                <a:latin typeface="Roboto Condensed Light"/>
                <a:ea typeface="Roboto Condensed Light"/>
                <a:cs typeface="Roboto Condensed Light"/>
                <a:sym typeface="Roboto Condensed Light"/>
              </a:rPr>
              <a:t>: Birth weight</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b="1" lang="en-GB">
                <a:latin typeface="Roboto Condensed"/>
                <a:ea typeface="Roboto Condensed"/>
                <a:cs typeface="Roboto Condensed"/>
                <a:sym typeface="Roboto Condensed"/>
              </a:rPr>
              <a:t>Explanatory</a:t>
            </a:r>
            <a:r>
              <a:rPr lang="en-GB">
                <a:latin typeface="Roboto Condensed Light"/>
                <a:ea typeface="Roboto Condensed Light"/>
                <a:cs typeface="Roboto Condensed Light"/>
                <a:sym typeface="Roboto Condensed Light"/>
              </a:rPr>
              <a:t>: Gestational age in week (GAGE)</a:t>
            </a:r>
            <a:endParaRPr>
              <a:latin typeface="Roboto Condensed Light"/>
              <a:ea typeface="Roboto Condensed Light"/>
              <a:cs typeface="Roboto Condensed Light"/>
              <a:sym typeface="Roboto Condensed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descr="Logo&#10;&#10;Description automatically generated" id="285" name="Google Shape;285;p35"/>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286" name="Google Shape;286;p35"/>
          <p:cNvGrpSpPr/>
          <p:nvPr/>
        </p:nvGrpSpPr>
        <p:grpSpPr>
          <a:xfrm>
            <a:off x="13201" y="-12481"/>
            <a:ext cx="422700" cy="428246"/>
            <a:chOff x="13201" y="-12481"/>
            <a:chExt cx="422700" cy="428246"/>
          </a:xfrm>
        </p:grpSpPr>
        <p:pic>
          <p:nvPicPr>
            <p:cNvPr descr="Icon&#10;&#10;Description automatically generated" id="287" name="Google Shape;287;p35"/>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288" name="Google Shape;288;p35"/>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sp>
        <p:nvSpPr>
          <p:cNvPr id="289" name="Google Shape;289;p35"/>
          <p:cNvSpPr txBox="1"/>
          <p:nvPr/>
        </p:nvSpPr>
        <p:spPr>
          <a:xfrm>
            <a:off x="727425" y="547675"/>
            <a:ext cx="598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oboto Condensed"/>
                <a:ea typeface="Roboto Condensed"/>
                <a:cs typeface="Roboto Condensed"/>
                <a:sym typeface="Roboto Condensed"/>
              </a:rPr>
              <a:t>Interpretation on logit scale</a:t>
            </a:r>
            <a:endParaRPr>
              <a:latin typeface="Roboto Condensed Light"/>
              <a:ea typeface="Roboto Condensed Light"/>
              <a:cs typeface="Roboto Condensed Light"/>
              <a:sym typeface="Roboto Condensed Light"/>
            </a:endParaRPr>
          </a:p>
        </p:txBody>
      </p:sp>
      <p:pic>
        <p:nvPicPr>
          <p:cNvPr id="290" name="Google Shape;290;p35"/>
          <p:cNvPicPr preferRelativeResize="0"/>
          <p:nvPr/>
        </p:nvPicPr>
        <p:blipFill>
          <a:blip r:embed="rId6">
            <a:alphaModFix/>
          </a:blip>
          <a:stretch>
            <a:fillRect/>
          </a:stretch>
        </p:blipFill>
        <p:spPr>
          <a:xfrm>
            <a:off x="727425" y="1097825"/>
            <a:ext cx="5818525" cy="1453050"/>
          </a:xfrm>
          <a:prstGeom prst="rect">
            <a:avLst/>
          </a:prstGeom>
          <a:noFill/>
          <a:ln>
            <a:noFill/>
          </a:ln>
        </p:spPr>
      </p:pic>
      <p:pic>
        <p:nvPicPr>
          <p:cNvPr id="291" name="Google Shape;291;p35"/>
          <p:cNvPicPr preferRelativeResize="0"/>
          <p:nvPr/>
        </p:nvPicPr>
        <p:blipFill>
          <a:blip r:embed="rId7">
            <a:alphaModFix/>
          </a:blip>
          <a:stretch>
            <a:fillRect/>
          </a:stretch>
        </p:blipFill>
        <p:spPr>
          <a:xfrm>
            <a:off x="779498" y="3283475"/>
            <a:ext cx="5315349" cy="1748875"/>
          </a:xfrm>
          <a:prstGeom prst="rect">
            <a:avLst/>
          </a:prstGeom>
          <a:noFill/>
          <a:ln>
            <a:noFill/>
          </a:ln>
        </p:spPr>
      </p:pic>
      <p:sp>
        <p:nvSpPr>
          <p:cNvPr id="292" name="Google Shape;292;p35"/>
          <p:cNvSpPr txBox="1"/>
          <p:nvPr/>
        </p:nvSpPr>
        <p:spPr>
          <a:xfrm>
            <a:off x="779500" y="2842025"/>
            <a:ext cx="598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oboto Condensed"/>
                <a:ea typeface="Roboto Condensed"/>
                <a:cs typeface="Roboto Condensed"/>
                <a:sym typeface="Roboto Condensed"/>
              </a:rPr>
              <a:t>Interpretation on probability scale</a:t>
            </a:r>
            <a:endParaRPr>
              <a:latin typeface="Roboto Condensed Light"/>
              <a:ea typeface="Roboto Condensed Light"/>
              <a:cs typeface="Roboto Condensed Light"/>
              <a:sym typeface="Roboto Condensed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6"/>
          <p:cNvSpPr txBox="1"/>
          <p:nvPr>
            <p:ph type="ctrTitle"/>
          </p:nvPr>
        </p:nvSpPr>
        <p:spPr>
          <a:xfrm>
            <a:off x="1631650" y="1732725"/>
            <a:ext cx="5214300" cy="49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200"/>
              <a:t>How to Report?</a:t>
            </a:r>
            <a:endParaRPr sz="2200"/>
          </a:p>
        </p:txBody>
      </p:sp>
      <p:pic>
        <p:nvPicPr>
          <p:cNvPr id="298" name="Google Shape;298;p36"/>
          <p:cNvPicPr preferRelativeResize="0"/>
          <p:nvPr/>
        </p:nvPicPr>
        <p:blipFill>
          <a:blip r:embed="rId3">
            <a:alphaModFix/>
          </a:blip>
          <a:stretch>
            <a:fillRect/>
          </a:stretch>
        </p:blipFill>
        <p:spPr>
          <a:xfrm>
            <a:off x="152400" y="2398925"/>
            <a:ext cx="8839201" cy="1425678"/>
          </a:xfrm>
          <a:prstGeom prst="rect">
            <a:avLst/>
          </a:prstGeom>
          <a:noFill/>
          <a:ln>
            <a:noFill/>
          </a:ln>
        </p:spPr>
      </p:pic>
      <p:pic>
        <p:nvPicPr>
          <p:cNvPr descr="Logo&#10;&#10;Description automatically generated" id="299" name="Google Shape;299;p36"/>
          <p:cNvPicPr preferRelativeResize="0"/>
          <p:nvPr/>
        </p:nvPicPr>
        <p:blipFill rotWithShape="1">
          <a:blip r:embed="rId4">
            <a:alphaModFix/>
          </a:blip>
          <a:srcRect b="0" l="0" r="0" t="0"/>
          <a:stretch/>
        </p:blipFill>
        <p:spPr>
          <a:xfrm>
            <a:off x="7374993" y="-12481"/>
            <a:ext cx="1769862" cy="408430"/>
          </a:xfrm>
          <a:prstGeom prst="rect">
            <a:avLst/>
          </a:prstGeom>
          <a:noFill/>
          <a:ln>
            <a:noFill/>
          </a:ln>
        </p:spPr>
      </p:pic>
      <p:grpSp>
        <p:nvGrpSpPr>
          <p:cNvPr id="300" name="Google Shape;300;p36"/>
          <p:cNvGrpSpPr/>
          <p:nvPr/>
        </p:nvGrpSpPr>
        <p:grpSpPr>
          <a:xfrm>
            <a:off x="13201" y="-12481"/>
            <a:ext cx="422700" cy="428246"/>
            <a:chOff x="13201" y="-12481"/>
            <a:chExt cx="422700" cy="428246"/>
          </a:xfrm>
        </p:grpSpPr>
        <p:pic>
          <p:nvPicPr>
            <p:cNvPr descr="Icon&#10;&#10;Description automatically generated" id="301" name="Google Shape;301;p36"/>
            <p:cNvPicPr preferRelativeResize="0"/>
            <p:nvPr/>
          </p:nvPicPr>
          <p:blipFill rotWithShape="1">
            <a:blip r:embed="rId5">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302" name="Google Shape;302;p36"/>
            <p:cNvPicPr preferRelativeResize="0"/>
            <p:nvPr/>
          </p:nvPicPr>
          <p:blipFill rotWithShape="1">
            <a:blip r:embed="rId6">
              <a:alphaModFix/>
            </a:blip>
            <a:srcRect b="0" l="0" r="0" t="0"/>
            <a:stretch/>
          </p:blipFill>
          <p:spPr>
            <a:xfrm>
              <a:off x="13201" y="191734"/>
              <a:ext cx="422700" cy="224031"/>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7"/>
          <p:cNvSpPr txBox="1"/>
          <p:nvPr>
            <p:ph type="ctrTitle"/>
          </p:nvPr>
        </p:nvSpPr>
        <p:spPr>
          <a:xfrm>
            <a:off x="1912901" y="20986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Logistic Regression Notebooks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8"/>
          <p:cNvSpPr txBox="1"/>
          <p:nvPr>
            <p:ph idx="1" type="subTitle"/>
          </p:nvPr>
        </p:nvSpPr>
        <p:spPr>
          <a:xfrm>
            <a:off x="2152500" y="3028254"/>
            <a:ext cx="4839000" cy="100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a:t>See you tomorrow</a:t>
            </a:r>
            <a:endParaRPr/>
          </a:p>
        </p:txBody>
      </p:sp>
      <p:sp>
        <p:nvSpPr>
          <p:cNvPr id="313" name="Google Shape;313;p38"/>
          <p:cNvSpPr txBox="1"/>
          <p:nvPr>
            <p:ph type="ctrTitle"/>
          </p:nvPr>
        </p:nvSpPr>
        <p:spPr>
          <a:xfrm flipH="1">
            <a:off x="1183758" y="1694404"/>
            <a:ext cx="6556743" cy="1365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GB"/>
              <a:t>Sunday</a:t>
            </a:r>
            <a:endParaRPr/>
          </a:p>
        </p:txBody>
      </p:sp>
      <p:cxnSp>
        <p:nvCxnSpPr>
          <p:cNvPr id="314" name="Google Shape;314;p38"/>
          <p:cNvCxnSpPr/>
          <p:nvPr/>
        </p:nvCxnSpPr>
        <p:spPr>
          <a:xfrm rot="10800000">
            <a:off x="8156400" y="630088"/>
            <a:ext cx="1236300" cy="0"/>
          </a:xfrm>
          <a:prstGeom prst="straightConnector1">
            <a:avLst/>
          </a:prstGeom>
          <a:noFill/>
          <a:ln cap="flat" cmpd="sng" w="9525">
            <a:solidFill>
              <a:schemeClr val="dk2"/>
            </a:solidFill>
            <a:prstDash val="solid"/>
            <a:round/>
            <a:headEnd len="sm" w="sm" type="none"/>
            <a:tailEnd len="sm" w="sm" type="none"/>
          </a:ln>
        </p:spPr>
      </p:cxnSp>
      <p:cxnSp>
        <p:nvCxnSpPr>
          <p:cNvPr id="315" name="Google Shape;315;p38"/>
          <p:cNvCxnSpPr/>
          <p:nvPr/>
        </p:nvCxnSpPr>
        <p:spPr>
          <a:xfrm rot="10800000">
            <a:off x="-125" y="4765850"/>
            <a:ext cx="9585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flipH="1">
            <a:off x="1147648" y="3085150"/>
            <a:ext cx="7891027" cy="1022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400"/>
              <a:buFont typeface="Arial"/>
              <a:buNone/>
            </a:pPr>
            <a:r>
              <a:rPr lang="en-GB"/>
              <a:t>Linear Regression</a:t>
            </a:r>
            <a:endParaRPr/>
          </a:p>
        </p:txBody>
      </p:sp>
      <p:sp>
        <p:nvSpPr>
          <p:cNvPr id="87" name="Google Shape;87;p13"/>
          <p:cNvSpPr txBox="1"/>
          <p:nvPr>
            <p:ph idx="2" type="title"/>
          </p:nvPr>
        </p:nvSpPr>
        <p:spPr>
          <a:xfrm flipH="1">
            <a:off x="1147579" y="2323850"/>
            <a:ext cx="2979300" cy="75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GB">
                <a:solidFill>
                  <a:srgbClr val="C3996C"/>
                </a:solidFill>
              </a:rPr>
              <a:t>01</a:t>
            </a:r>
            <a:endParaRPr>
              <a:solidFill>
                <a:srgbClr val="C3996C"/>
              </a:solidFill>
            </a:endParaRPr>
          </a:p>
        </p:txBody>
      </p:sp>
      <p:cxnSp>
        <p:nvCxnSpPr>
          <p:cNvPr id="88" name="Google Shape;88;p13"/>
          <p:cNvCxnSpPr/>
          <p:nvPr/>
        </p:nvCxnSpPr>
        <p:spPr>
          <a:xfrm>
            <a:off x="0" y="4028275"/>
            <a:ext cx="15615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ctrTitle"/>
          </p:nvPr>
        </p:nvSpPr>
        <p:spPr>
          <a:xfrm>
            <a:off x="507625" y="415775"/>
            <a:ext cx="7503000" cy="49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a:t>Linear Regression ( Simple Regression)</a:t>
            </a:r>
            <a:endParaRPr>
              <a:solidFill>
                <a:schemeClr val="dk2"/>
              </a:solidFill>
            </a:endParaRPr>
          </a:p>
        </p:txBody>
      </p:sp>
      <p:sp>
        <p:nvSpPr>
          <p:cNvPr id="94" name="Google Shape;94;p14"/>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Arial"/>
                <a:ea typeface="Arial"/>
                <a:cs typeface="Arial"/>
                <a:sym typeface="Arial"/>
              </a:rPr>
              <a:t>06</a:t>
            </a:r>
            <a:endParaRPr b="0" i="0" sz="1400" u="none" cap="none" strike="noStrike">
              <a:solidFill>
                <a:srgbClr val="000000"/>
              </a:solidFill>
              <a:latin typeface="Arial"/>
              <a:ea typeface="Arial"/>
              <a:cs typeface="Arial"/>
              <a:sym typeface="Arial"/>
            </a:endParaRPr>
          </a:p>
        </p:txBody>
      </p:sp>
      <p:pic>
        <p:nvPicPr>
          <p:cNvPr descr="Logo&#10;&#10;Description automatically generated" id="95" name="Google Shape;95;p14"/>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96" name="Google Shape;96;p14"/>
          <p:cNvGrpSpPr/>
          <p:nvPr/>
        </p:nvGrpSpPr>
        <p:grpSpPr>
          <a:xfrm>
            <a:off x="13201" y="-12481"/>
            <a:ext cx="422700" cy="428246"/>
            <a:chOff x="13201" y="-12481"/>
            <a:chExt cx="422700" cy="428246"/>
          </a:xfrm>
        </p:grpSpPr>
        <p:pic>
          <p:nvPicPr>
            <p:cNvPr descr="Icon&#10;&#10;Description automatically generated" id="97" name="Google Shape;97;p14"/>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98" name="Google Shape;98;p14"/>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sp>
        <p:nvSpPr>
          <p:cNvPr id="99" name="Google Shape;99;p14"/>
          <p:cNvSpPr txBox="1"/>
          <p:nvPr>
            <p:ph idx="4294967295" type="subTitle"/>
          </p:nvPr>
        </p:nvSpPr>
        <p:spPr>
          <a:xfrm>
            <a:off x="507625" y="1302375"/>
            <a:ext cx="8091600" cy="1416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900"/>
              <a:buNone/>
            </a:pPr>
            <a:r>
              <a:rPr b="1" lang="en-GB" sz="1600">
                <a:solidFill>
                  <a:schemeClr val="accent6"/>
                </a:solidFill>
                <a:latin typeface="Times New Roman"/>
                <a:ea typeface="Times New Roman"/>
                <a:cs typeface="Times New Roman"/>
                <a:sym typeface="Times New Roman"/>
              </a:rPr>
              <a:t>Linear Regression</a:t>
            </a:r>
            <a:r>
              <a:rPr lang="en-GB" sz="1600">
                <a:solidFill>
                  <a:schemeClr val="accent6"/>
                </a:solidFill>
                <a:latin typeface="Times New Roman"/>
                <a:ea typeface="Times New Roman"/>
                <a:cs typeface="Times New Roman"/>
                <a:sym typeface="Times New Roman"/>
              </a:rPr>
              <a:t>: </a:t>
            </a:r>
            <a:r>
              <a:rPr lang="en-GB" sz="1600">
                <a:solidFill>
                  <a:schemeClr val="accent6"/>
                </a:solidFill>
                <a:latin typeface="Times New Roman"/>
                <a:ea typeface="Times New Roman"/>
                <a:cs typeface="Times New Roman"/>
                <a:sym typeface="Times New Roman"/>
              </a:rPr>
              <a:t>İki veya daha fazla değişken arasındaki ilişkinin bir doğru ile gösterilmesi</a:t>
            </a:r>
            <a:br>
              <a:rPr lang="en-GB" sz="1600">
                <a:solidFill>
                  <a:schemeClr val="accent6"/>
                </a:solidFill>
                <a:latin typeface="Times New Roman"/>
                <a:ea typeface="Times New Roman"/>
                <a:cs typeface="Times New Roman"/>
                <a:sym typeface="Times New Roman"/>
              </a:rPr>
            </a:br>
            <a:br>
              <a:rPr lang="en-GB" sz="1600">
                <a:solidFill>
                  <a:schemeClr val="accent6"/>
                </a:solidFill>
                <a:latin typeface="Times New Roman"/>
                <a:ea typeface="Times New Roman"/>
                <a:cs typeface="Times New Roman"/>
                <a:sym typeface="Times New Roman"/>
              </a:rPr>
            </a:br>
            <a:r>
              <a:rPr b="1" lang="en-GB" sz="1600">
                <a:solidFill>
                  <a:schemeClr val="accent6"/>
                </a:solidFill>
                <a:latin typeface="Times New Roman"/>
                <a:ea typeface="Times New Roman"/>
                <a:cs typeface="Times New Roman"/>
                <a:sym typeface="Times New Roman"/>
              </a:rPr>
              <a:t>Varsayım</a:t>
            </a:r>
            <a:r>
              <a:rPr lang="en-GB" sz="1600">
                <a:solidFill>
                  <a:schemeClr val="accent6"/>
                </a:solidFill>
                <a:latin typeface="Times New Roman"/>
                <a:ea typeface="Times New Roman"/>
                <a:cs typeface="Times New Roman"/>
                <a:sym typeface="Times New Roman"/>
              </a:rPr>
              <a:t>: Aradığımız </a:t>
            </a:r>
            <a:r>
              <a:rPr b="1" i="1" lang="en-GB" sz="1600">
                <a:solidFill>
                  <a:schemeClr val="accent6"/>
                </a:solidFill>
                <a:latin typeface="Times New Roman"/>
                <a:ea typeface="Times New Roman"/>
                <a:cs typeface="Times New Roman"/>
                <a:sym typeface="Times New Roman"/>
              </a:rPr>
              <a:t>f</a:t>
            </a:r>
            <a:r>
              <a:rPr lang="en-GB" sz="1600">
                <a:solidFill>
                  <a:schemeClr val="accent6"/>
                </a:solidFill>
                <a:latin typeface="Times New Roman"/>
                <a:ea typeface="Times New Roman"/>
                <a:cs typeface="Times New Roman"/>
                <a:sym typeface="Times New Roman"/>
              </a:rPr>
              <a:t> doğrusal bir fonksiyondur.</a:t>
            </a:r>
            <a:endParaRPr sz="1600">
              <a:solidFill>
                <a:schemeClr val="accent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900"/>
              <a:buNone/>
            </a:pPr>
            <a:br>
              <a:rPr lang="en-GB" sz="1600">
                <a:solidFill>
                  <a:schemeClr val="accent6"/>
                </a:solidFill>
                <a:latin typeface="Times New Roman"/>
                <a:ea typeface="Times New Roman"/>
                <a:cs typeface="Times New Roman"/>
                <a:sym typeface="Times New Roman"/>
              </a:rPr>
            </a:br>
            <a:r>
              <a:rPr lang="en-GB" sz="1600">
                <a:solidFill>
                  <a:schemeClr val="accent6"/>
                </a:solidFill>
                <a:latin typeface="Times New Roman"/>
                <a:ea typeface="Times New Roman"/>
                <a:cs typeface="Times New Roman"/>
                <a:sym typeface="Times New Roman"/>
              </a:rPr>
              <a:t>Çıktımız (Y) ve girdimiz (X) bunların arasındaki ilişkinin doğrusal olduğunu düşünüyoruz.</a:t>
            </a:r>
            <a:endParaRPr sz="1600">
              <a:solidFill>
                <a:schemeClr val="accent6"/>
              </a:solidFill>
              <a:latin typeface="Times New Roman"/>
              <a:ea typeface="Times New Roman"/>
              <a:cs typeface="Times New Roman"/>
              <a:sym typeface="Times New Roman"/>
            </a:endParaRPr>
          </a:p>
        </p:txBody>
      </p:sp>
      <p:sp>
        <p:nvSpPr>
          <p:cNvPr id="100" name="Google Shape;100;p14"/>
          <p:cNvSpPr txBox="1"/>
          <p:nvPr>
            <p:ph idx="4294967295" type="subTitle"/>
          </p:nvPr>
        </p:nvSpPr>
        <p:spPr>
          <a:xfrm>
            <a:off x="2454375" y="2793925"/>
            <a:ext cx="3333300" cy="4311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1100"/>
              </a:spcBef>
              <a:spcAft>
                <a:spcPts val="1100"/>
              </a:spcAft>
              <a:buSzPts val="1100"/>
              <a:buNone/>
            </a:pPr>
            <a:r>
              <a:rPr b="1" i="1" lang="en-GB" sz="1600">
                <a:solidFill>
                  <a:schemeClr val="accent6"/>
                </a:solidFill>
                <a:latin typeface="Times New Roman"/>
                <a:ea typeface="Times New Roman"/>
                <a:cs typeface="Times New Roman"/>
                <a:sym typeface="Times New Roman"/>
              </a:rPr>
              <a:t>Y </a:t>
            </a:r>
            <a:r>
              <a:rPr b="1" lang="en-GB" sz="1600">
                <a:solidFill>
                  <a:schemeClr val="accent6"/>
                </a:solidFill>
                <a:latin typeface="Times New Roman"/>
                <a:ea typeface="Times New Roman"/>
                <a:cs typeface="Times New Roman"/>
                <a:sym typeface="Times New Roman"/>
              </a:rPr>
              <a:t>= </a:t>
            </a:r>
            <a:r>
              <a:rPr b="1" i="1" lang="en-GB" sz="1600">
                <a:solidFill>
                  <a:schemeClr val="accent6"/>
                </a:solidFill>
                <a:latin typeface="Times New Roman"/>
                <a:ea typeface="Times New Roman"/>
                <a:cs typeface="Times New Roman"/>
                <a:sym typeface="Times New Roman"/>
              </a:rPr>
              <a:t>f</a:t>
            </a:r>
            <a:r>
              <a:rPr b="1" lang="en-GB" sz="1600">
                <a:solidFill>
                  <a:schemeClr val="accent6"/>
                </a:solidFill>
                <a:latin typeface="Times New Roman"/>
                <a:ea typeface="Times New Roman"/>
                <a:cs typeface="Times New Roman"/>
                <a:sym typeface="Times New Roman"/>
              </a:rPr>
              <a:t>(</a:t>
            </a:r>
            <a:r>
              <a:rPr b="1" i="1" lang="en-GB" sz="1600">
                <a:solidFill>
                  <a:schemeClr val="accent6"/>
                </a:solidFill>
                <a:latin typeface="Times New Roman"/>
                <a:ea typeface="Times New Roman"/>
                <a:cs typeface="Times New Roman"/>
                <a:sym typeface="Times New Roman"/>
              </a:rPr>
              <a:t>X</a:t>
            </a:r>
            <a:r>
              <a:rPr b="1" lang="en-GB" sz="1600">
                <a:solidFill>
                  <a:schemeClr val="accent6"/>
                </a:solidFill>
                <a:latin typeface="Times New Roman"/>
                <a:ea typeface="Times New Roman"/>
                <a:cs typeface="Times New Roman"/>
                <a:sym typeface="Times New Roman"/>
              </a:rPr>
              <a:t>) + </a:t>
            </a:r>
            <a:r>
              <a:rPr b="1" i="1" lang="en-GB" sz="1600">
                <a:solidFill>
                  <a:schemeClr val="accent6"/>
                </a:solidFill>
                <a:latin typeface="Times New Roman"/>
                <a:ea typeface="Times New Roman"/>
                <a:cs typeface="Times New Roman"/>
                <a:sym typeface="Times New Roman"/>
              </a:rPr>
              <a:t>e</a:t>
            </a:r>
            <a:endParaRPr sz="1600"/>
          </a:p>
        </p:txBody>
      </p:sp>
      <p:sp>
        <p:nvSpPr>
          <p:cNvPr id="101" name="Google Shape;101;p14"/>
          <p:cNvSpPr txBox="1"/>
          <p:nvPr/>
        </p:nvSpPr>
        <p:spPr>
          <a:xfrm>
            <a:off x="500925" y="3327475"/>
            <a:ext cx="5286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Condensed Light"/>
                <a:ea typeface="Roboto Condensed Light"/>
                <a:cs typeface="Roboto Condensed Light"/>
                <a:sym typeface="Roboto Condensed Light"/>
              </a:rPr>
              <a:t>Girdimize ß1(coefficient gibi bir katsayı ile çarpıp ß0(intercept) ekliyoruz.</a:t>
            </a:r>
            <a:br>
              <a:rPr lang="en-GB">
                <a:latin typeface="Roboto Condensed Light"/>
                <a:ea typeface="Roboto Condensed Light"/>
                <a:cs typeface="Roboto Condensed Light"/>
                <a:sym typeface="Roboto Condensed Light"/>
              </a:rPr>
            </a:br>
            <a:br>
              <a:rPr lang="en-GB">
                <a:latin typeface="Roboto Condensed Light"/>
                <a:ea typeface="Roboto Condensed Light"/>
                <a:cs typeface="Roboto Condensed Light"/>
                <a:sym typeface="Roboto Condensed Light"/>
              </a:rPr>
            </a:br>
            <a:endParaRPr>
              <a:latin typeface="Roboto Condensed Light"/>
              <a:ea typeface="Roboto Condensed Light"/>
              <a:cs typeface="Roboto Condensed Light"/>
              <a:sym typeface="Roboto Condensed Light"/>
            </a:endParaRPr>
          </a:p>
        </p:txBody>
      </p:sp>
      <p:pic>
        <p:nvPicPr>
          <p:cNvPr id="102" name="Google Shape;102;p14"/>
          <p:cNvPicPr preferRelativeResize="0"/>
          <p:nvPr/>
        </p:nvPicPr>
        <p:blipFill>
          <a:blip r:embed="rId6">
            <a:alphaModFix/>
          </a:blip>
          <a:stretch>
            <a:fillRect/>
          </a:stretch>
        </p:blipFill>
        <p:spPr>
          <a:xfrm>
            <a:off x="3477788" y="3869875"/>
            <a:ext cx="1562682" cy="288900"/>
          </a:xfrm>
          <a:prstGeom prst="rect">
            <a:avLst/>
          </a:prstGeom>
          <a:noFill/>
          <a:ln>
            <a:noFill/>
          </a:ln>
        </p:spPr>
      </p:pic>
      <p:pic>
        <p:nvPicPr>
          <p:cNvPr id="103" name="Google Shape;103;p14"/>
          <p:cNvPicPr preferRelativeResize="0"/>
          <p:nvPr/>
        </p:nvPicPr>
        <p:blipFill>
          <a:blip r:embed="rId7">
            <a:alphaModFix/>
          </a:blip>
          <a:stretch>
            <a:fillRect/>
          </a:stretch>
        </p:blipFill>
        <p:spPr>
          <a:xfrm>
            <a:off x="3477789" y="4511375"/>
            <a:ext cx="1800225" cy="209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5"/>
          <p:cNvSpPr txBox="1"/>
          <p:nvPr>
            <p:ph type="ctrTitle"/>
          </p:nvPr>
        </p:nvSpPr>
        <p:spPr>
          <a:xfrm>
            <a:off x="507625" y="415775"/>
            <a:ext cx="7503000" cy="49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a:t>Linear Regression ( </a:t>
            </a:r>
            <a:r>
              <a:rPr lang="en-GB"/>
              <a:t>Multiple </a:t>
            </a:r>
            <a:r>
              <a:rPr lang="en-GB"/>
              <a:t>Regression)</a:t>
            </a:r>
            <a:endParaRPr>
              <a:solidFill>
                <a:schemeClr val="dk2"/>
              </a:solidFill>
            </a:endParaRPr>
          </a:p>
        </p:txBody>
      </p:sp>
      <p:sp>
        <p:nvSpPr>
          <p:cNvPr id="109" name="Google Shape;109;p15"/>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Arial"/>
                <a:ea typeface="Arial"/>
                <a:cs typeface="Arial"/>
                <a:sym typeface="Arial"/>
              </a:rPr>
              <a:t>06</a:t>
            </a:r>
            <a:endParaRPr b="0" i="0" sz="1400" u="none" cap="none" strike="noStrike">
              <a:solidFill>
                <a:srgbClr val="000000"/>
              </a:solidFill>
              <a:latin typeface="Arial"/>
              <a:ea typeface="Arial"/>
              <a:cs typeface="Arial"/>
              <a:sym typeface="Arial"/>
            </a:endParaRPr>
          </a:p>
        </p:txBody>
      </p:sp>
      <p:pic>
        <p:nvPicPr>
          <p:cNvPr descr="Logo&#10;&#10;Description automatically generated" id="110" name="Google Shape;110;p15"/>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111" name="Google Shape;111;p15"/>
          <p:cNvGrpSpPr/>
          <p:nvPr/>
        </p:nvGrpSpPr>
        <p:grpSpPr>
          <a:xfrm>
            <a:off x="13201" y="-12481"/>
            <a:ext cx="422700" cy="428246"/>
            <a:chOff x="13201" y="-12481"/>
            <a:chExt cx="422700" cy="428246"/>
          </a:xfrm>
        </p:grpSpPr>
        <p:pic>
          <p:nvPicPr>
            <p:cNvPr descr="Icon&#10;&#10;Description automatically generated" id="112" name="Google Shape;112;p15"/>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113" name="Google Shape;113;p15"/>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sp>
        <p:nvSpPr>
          <p:cNvPr id="114" name="Google Shape;114;p15"/>
          <p:cNvSpPr txBox="1"/>
          <p:nvPr>
            <p:ph idx="4294967295" type="subTitle"/>
          </p:nvPr>
        </p:nvSpPr>
        <p:spPr>
          <a:xfrm>
            <a:off x="507625" y="1302375"/>
            <a:ext cx="8091600" cy="1139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900"/>
              <a:buNone/>
            </a:pPr>
            <a:r>
              <a:rPr b="1" lang="en-GB" sz="1550">
                <a:solidFill>
                  <a:schemeClr val="accent6"/>
                </a:solidFill>
                <a:latin typeface="Times New Roman"/>
                <a:ea typeface="Times New Roman"/>
                <a:cs typeface="Times New Roman"/>
                <a:sym typeface="Times New Roman"/>
              </a:rPr>
              <a:t>Fonksiyonumuzun</a:t>
            </a:r>
            <a:r>
              <a:rPr b="1" lang="en-GB" sz="1550">
                <a:solidFill>
                  <a:schemeClr val="accent6"/>
                </a:solidFill>
                <a:latin typeface="Times New Roman"/>
                <a:ea typeface="Times New Roman"/>
                <a:cs typeface="Times New Roman"/>
                <a:sym typeface="Times New Roman"/>
              </a:rPr>
              <a:t> çıktısı birden fazla değişkene bağlı olabilirdi.</a:t>
            </a:r>
            <a:br>
              <a:rPr b="1" lang="en-GB" sz="1550">
                <a:solidFill>
                  <a:schemeClr val="accent6"/>
                </a:solidFill>
                <a:latin typeface="Times New Roman"/>
                <a:ea typeface="Times New Roman"/>
                <a:cs typeface="Times New Roman"/>
                <a:sym typeface="Times New Roman"/>
              </a:rPr>
            </a:br>
            <a:br>
              <a:rPr lang="en-GB" sz="1550">
                <a:solidFill>
                  <a:schemeClr val="accent6"/>
                </a:solidFill>
                <a:latin typeface="Times New Roman"/>
                <a:ea typeface="Times New Roman"/>
                <a:cs typeface="Times New Roman"/>
                <a:sym typeface="Times New Roman"/>
              </a:rPr>
            </a:br>
            <a:endParaRPr b="1" sz="1550">
              <a:solidFill>
                <a:schemeClr val="accent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900"/>
              <a:buNone/>
            </a:pPr>
            <a:r>
              <a:rPr b="1" lang="en-GB" sz="1550">
                <a:solidFill>
                  <a:schemeClr val="accent6"/>
                </a:solidFill>
                <a:latin typeface="Times New Roman"/>
                <a:ea typeface="Times New Roman"/>
                <a:cs typeface="Times New Roman"/>
                <a:sym typeface="Times New Roman"/>
              </a:rPr>
              <a:t>Y ~= ß0 + ß1+ß1X1+ß2X2+.....+ßnXn</a:t>
            </a:r>
            <a:endParaRPr b="1" sz="1550">
              <a:solidFill>
                <a:schemeClr val="accent6"/>
              </a:solidFill>
              <a:latin typeface="Times New Roman"/>
              <a:ea typeface="Times New Roman"/>
              <a:cs typeface="Times New Roman"/>
              <a:sym typeface="Times New Roman"/>
            </a:endParaRPr>
          </a:p>
        </p:txBody>
      </p:sp>
      <p:sp>
        <p:nvSpPr>
          <p:cNvPr id="115" name="Google Shape;115;p15"/>
          <p:cNvSpPr txBox="1"/>
          <p:nvPr/>
        </p:nvSpPr>
        <p:spPr>
          <a:xfrm>
            <a:off x="507625" y="2871375"/>
            <a:ext cx="80916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latin typeface="Roboto Condensed"/>
                <a:ea typeface="Roboto Condensed"/>
                <a:cs typeface="Roboto Condensed"/>
                <a:sym typeface="Roboto Condensed"/>
              </a:rPr>
              <a:t>house_price = ß0 + ß1*number_of_room + ß2 * location_id + ß3 * square_meters + .... + Bn * feature_n</a:t>
            </a:r>
            <a:br>
              <a:rPr b="1" lang="en-GB" sz="1500">
                <a:latin typeface="Roboto Condensed"/>
                <a:ea typeface="Roboto Condensed"/>
                <a:cs typeface="Roboto Condensed"/>
                <a:sym typeface="Roboto Condensed"/>
              </a:rPr>
            </a:br>
            <a:br>
              <a:rPr b="1" lang="en-GB" sz="1500">
                <a:latin typeface="Roboto Condensed"/>
                <a:ea typeface="Roboto Condensed"/>
                <a:cs typeface="Roboto Condensed"/>
                <a:sym typeface="Roboto Condensed"/>
              </a:rPr>
            </a:br>
            <a:r>
              <a:rPr i="1" lang="en-GB" sz="1500">
                <a:latin typeface="Roboto Condensed Light"/>
                <a:ea typeface="Roboto Condensed Light"/>
                <a:cs typeface="Roboto Condensed Light"/>
                <a:sym typeface="Roboto Condensed Light"/>
              </a:rPr>
              <a:t>girdi ve çıktılar skaler.</a:t>
            </a:r>
            <a:endParaRPr i="1" sz="1500">
              <a:latin typeface="Roboto Condensed Light"/>
              <a:ea typeface="Roboto Condensed Light"/>
              <a:cs typeface="Roboto Condensed Light"/>
              <a:sym typeface="Roboto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6"/>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Arial"/>
                <a:ea typeface="Arial"/>
                <a:cs typeface="Arial"/>
                <a:sym typeface="Arial"/>
              </a:rPr>
              <a:t>06</a:t>
            </a:r>
            <a:endParaRPr b="0" i="0" sz="1400" u="none" cap="none" strike="noStrike">
              <a:solidFill>
                <a:srgbClr val="000000"/>
              </a:solidFill>
              <a:latin typeface="Arial"/>
              <a:ea typeface="Arial"/>
              <a:cs typeface="Arial"/>
              <a:sym typeface="Arial"/>
            </a:endParaRPr>
          </a:p>
        </p:txBody>
      </p:sp>
      <p:pic>
        <p:nvPicPr>
          <p:cNvPr descr="Logo&#10;&#10;Description automatically generated" id="121" name="Google Shape;121;p16"/>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122" name="Google Shape;122;p16"/>
          <p:cNvGrpSpPr/>
          <p:nvPr/>
        </p:nvGrpSpPr>
        <p:grpSpPr>
          <a:xfrm>
            <a:off x="13201" y="-12481"/>
            <a:ext cx="422700" cy="428246"/>
            <a:chOff x="13201" y="-12481"/>
            <a:chExt cx="422700" cy="428246"/>
          </a:xfrm>
        </p:grpSpPr>
        <p:pic>
          <p:nvPicPr>
            <p:cNvPr descr="Icon&#10;&#10;Description automatically generated" id="123" name="Google Shape;123;p16"/>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124" name="Google Shape;124;p16"/>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sp>
        <p:nvSpPr>
          <p:cNvPr id="125" name="Google Shape;125;p16"/>
          <p:cNvSpPr txBox="1"/>
          <p:nvPr>
            <p:ph idx="4294967295" type="subTitle"/>
          </p:nvPr>
        </p:nvSpPr>
        <p:spPr>
          <a:xfrm>
            <a:off x="157875" y="561700"/>
            <a:ext cx="8091600" cy="2031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accent6"/>
              </a:buClr>
              <a:buSzPts val="1100"/>
              <a:buFont typeface="Arial"/>
              <a:buNone/>
            </a:pPr>
            <a:r>
              <a:rPr b="1" lang="en-GB" sz="2000">
                <a:solidFill>
                  <a:schemeClr val="accent6"/>
                </a:solidFill>
                <a:latin typeface="Times New Roman"/>
                <a:ea typeface="Times New Roman"/>
                <a:cs typeface="Times New Roman"/>
                <a:sym typeface="Times New Roman"/>
              </a:rPr>
              <a:t>y_hat = ß0 + ß1 * x</a:t>
            </a:r>
            <a:endParaRPr b="1" sz="2000">
              <a:solidFill>
                <a:schemeClr val="accent6"/>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accent6"/>
              </a:buClr>
              <a:buSzPts val="1100"/>
              <a:buFont typeface="Arial"/>
              <a:buNone/>
            </a:pPr>
            <a:r>
              <a:t/>
            </a:r>
            <a:endParaRPr b="1" sz="2000">
              <a:solidFill>
                <a:schemeClr val="accent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b="1" lang="en-GB" sz="2000">
                <a:solidFill>
                  <a:schemeClr val="accent6"/>
                </a:solidFill>
                <a:latin typeface="Times New Roman"/>
                <a:ea typeface="Times New Roman"/>
                <a:cs typeface="Times New Roman"/>
                <a:sym typeface="Times New Roman"/>
              </a:rPr>
              <a:t>B0 (kesim noktası - intercept) ve B1 (eğim - slope) nasıl bulabiliriz ?</a:t>
            </a:r>
            <a:endParaRPr b="1" sz="2000">
              <a:solidFill>
                <a:schemeClr val="accent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b="1" sz="2000">
              <a:solidFill>
                <a:schemeClr val="accent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b="1" lang="en-GB" sz="2000" u="sng">
                <a:solidFill>
                  <a:srgbClr val="0000FF"/>
                </a:solidFill>
                <a:latin typeface="Times New Roman"/>
                <a:ea typeface="Times New Roman"/>
                <a:cs typeface="Times New Roman"/>
                <a:sym typeface="Times New Roman"/>
                <a:hlinkClick r:id="rId6">
                  <a:extLst>
                    <a:ext uri="{A12FA001-AC4F-418D-AE19-62706E023703}">
                      <ahyp:hlinkClr val="tx"/>
                    </a:ext>
                  </a:extLst>
                </a:hlinkClick>
              </a:rPr>
              <a:t>https://www.desmos.com/calculator</a:t>
            </a:r>
            <a:endParaRPr b="1" sz="2000">
              <a:solidFill>
                <a:srgbClr val="0000FF"/>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b="1" sz="2000">
              <a:solidFill>
                <a:schemeClr val="accent6"/>
              </a:solidFill>
              <a:latin typeface="Times New Roman"/>
              <a:ea typeface="Times New Roman"/>
              <a:cs typeface="Times New Roman"/>
              <a:sym typeface="Times New Roman"/>
            </a:endParaRPr>
          </a:p>
        </p:txBody>
      </p:sp>
      <p:pic>
        <p:nvPicPr>
          <p:cNvPr id="126" name="Google Shape;126;p16"/>
          <p:cNvPicPr preferRelativeResize="0"/>
          <p:nvPr/>
        </p:nvPicPr>
        <p:blipFill>
          <a:blip r:embed="rId7">
            <a:alphaModFix/>
          </a:blip>
          <a:stretch>
            <a:fillRect/>
          </a:stretch>
        </p:blipFill>
        <p:spPr>
          <a:xfrm>
            <a:off x="2601675" y="2284350"/>
            <a:ext cx="6542326" cy="28898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7"/>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Arial"/>
                <a:ea typeface="Arial"/>
                <a:cs typeface="Arial"/>
                <a:sym typeface="Arial"/>
              </a:rPr>
              <a:t>06</a:t>
            </a:r>
            <a:endParaRPr b="0" i="0" sz="1400" u="none" cap="none" strike="noStrike">
              <a:solidFill>
                <a:srgbClr val="000000"/>
              </a:solidFill>
              <a:latin typeface="Arial"/>
              <a:ea typeface="Arial"/>
              <a:cs typeface="Arial"/>
              <a:sym typeface="Arial"/>
            </a:endParaRPr>
          </a:p>
        </p:txBody>
      </p:sp>
      <p:pic>
        <p:nvPicPr>
          <p:cNvPr descr="Logo&#10;&#10;Description automatically generated" id="132" name="Google Shape;132;p17"/>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133" name="Google Shape;133;p17"/>
          <p:cNvGrpSpPr/>
          <p:nvPr/>
        </p:nvGrpSpPr>
        <p:grpSpPr>
          <a:xfrm>
            <a:off x="13201" y="-12481"/>
            <a:ext cx="422700" cy="428246"/>
            <a:chOff x="13201" y="-12481"/>
            <a:chExt cx="422700" cy="428246"/>
          </a:xfrm>
        </p:grpSpPr>
        <p:pic>
          <p:nvPicPr>
            <p:cNvPr descr="Icon&#10;&#10;Description automatically generated" id="134" name="Google Shape;134;p17"/>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135" name="Google Shape;135;p17"/>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sp>
        <p:nvSpPr>
          <p:cNvPr id="136" name="Google Shape;136;p17"/>
          <p:cNvSpPr txBox="1"/>
          <p:nvPr>
            <p:ph idx="4294967295" type="subTitle"/>
          </p:nvPr>
        </p:nvSpPr>
        <p:spPr>
          <a:xfrm>
            <a:off x="13200" y="874325"/>
            <a:ext cx="4203900" cy="3140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1100"/>
              <a:buNone/>
            </a:pPr>
            <a:r>
              <a:rPr lang="en-GB">
                <a:solidFill>
                  <a:schemeClr val="accent6"/>
                </a:solidFill>
                <a:latin typeface="Times New Roman"/>
                <a:ea typeface="Times New Roman"/>
                <a:cs typeface="Times New Roman"/>
                <a:sym typeface="Times New Roman"/>
              </a:rPr>
              <a:t>Loss ' u nasıl ölçeriz?</a:t>
            </a:r>
            <a:endParaRPr>
              <a:solidFill>
                <a:schemeClr val="accent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solidFill>
                <a:schemeClr val="accent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lang="en-GB">
                <a:solidFill>
                  <a:schemeClr val="accent6"/>
                </a:solidFill>
                <a:latin typeface="Times New Roman"/>
                <a:ea typeface="Times New Roman"/>
                <a:cs typeface="Times New Roman"/>
                <a:sym typeface="Times New Roman"/>
              </a:rPr>
              <a:t>yi ~= B0 + B1 * Xi, i=1,...,n</a:t>
            </a:r>
            <a:endParaRPr>
              <a:solidFill>
                <a:schemeClr val="accent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solidFill>
                <a:schemeClr val="accent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lang="en-GB">
                <a:solidFill>
                  <a:schemeClr val="accent6"/>
                </a:solidFill>
                <a:latin typeface="Times New Roman"/>
                <a:ea typeface="Times New Roman"/>
                <a:cs typeface="Times New Roman"/>
                <a:sym typeface="Times New Roman"/>
              </a:rPr>
              <a:t>y_hat_i = (B0 + B1 * Xi)</a:t>
            </a:r>
            <a:endParaRPr>
              <a:solidFill>
                <a:schemeClr val="accent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solidFill>
                <a:schemeClr val="accent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lang="en-GB">
                <a:solidFill>
                  <a:schemeClr val="accent6"/>
                </a:solidFill>
                <a:latin typeface="Times New Roman"/>
                <a:ea typeface="Times New Roman"/>
                <a:cs typeface="Times New Roman"/>
                <a:sym typeface="Times New Roman"/>
              </a:rPr>
              <a:t>e_i = (y_i - y_hat_i)              # residual (kalıntı - ith residual)</a:t>
            </a:r>
            <a:endParaRPr>
              <a:solidFill>
                <a:schemeClr val="accent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solidFill>
                <a:schemeClr val="accent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solidFill>
                <a:schemeClr val="accent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lang="en-GB">
                <a:solidFill>
                  <a:schemeClr val="accent6"/>
                </a:solidFill>
                <a:latin typeface="Times New Roman"/>
                <a:ea typeface="Times New Roman"/>
                <a:cs typeface="Times New Roman"/>
                <a:sym typeface="Times New Roman"/>
              </a:rPr>
              <a:t>Bir tanesi için residual bu şekilde fakat bizde bir training_set boyunca hesaplanması gereken residual var.</a:t>
            </a:r>
            <a:endParaRPr>
              <a:solidFill>
                <a:schemeClr val="accent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solidFill>
                <a:schemeClr val="accent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lang="en-GB">
                <a:solidFill>
                  <a:schemeClr val="accent6"/>
                </a:solidFill>
                <a:latin typeface="Times New Roman"/>
                <a:ea typeface="Times New Roman"/>
                <a:cs typeface="Times New Roman"/>
                <a:sym typeface="Times New Roman"/>
              </a:rPr>
              <a:t>Hepsi için</a:t>
            </a:r>
            <a:endParaRPr>
              <a:solidFill>
                <a:schemeClr val="accent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solidFill>
                <a:schemeClr val="accent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lang="en-GB">
                <a:solidFill>
                  <a:schemeClr val="accent6"/>
                </a:solidFill>
                <a:latin typeface="Times New Roman"/>
                <a:ea typeface="Times New Roman"/>
                <a:cs typeface="Times New Roman"/>
                <a:sym typeface="Times New Roman"/>
              </a:rPr>
              <a:t>RSS = e1^2 + e2^2 + e3^2 ... + en^2</a:t>
            </a:r>
            <a:endParaRPr>
              <a:solidFill>
                <a:schemeClr val="accent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solidFill>
                <a:schemeClr val="accent6"/>
              </a:solidFill>
              <a:latin typeface="Times New Roman"/>
              <a:ea typeface="Times New Roman"/>
              <a:cs typeface="Times New Roman"/>
              <a:sym typeface="Times New Roman"/>
            </a:endParaRPr>
          </a:p>
        </p:txBody>
      </p:sp>
      <p:sp>
        <p:nvSpPr>
          <p:cNvPr id="137" name="Google Shape;137;p17"/>
          <p:cNvSpPr txBox="1"/>
          <p:nvPr>
            <p:ph type="ctrTitle"/>
          </p:nvPr>
        </p:nvSpPr>
        <p:spPr>
          <a:xfrm>
            <a:off x="526200" y="244325"/>
            <a:ext cx="7503000" cy="49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a:t>Loss</a:t>
            </a:r>
            <a:endParaRPr>
              <a:solidFill>
                <a:schemeClr val="dk2"/>
              </a:solidFill>
            </a:endParaRPr>
          </a:p>
        </p:txBody>
      </p:sp>
      <p:pic>
        <p:nvPicPr>
          <p:cNvPr id="138" name="Google Shape;138;p17"/>
          <p:cNvPicPr preferRelativeResize="0"/>
          <p:nvPr/>
        </p:nvPicPr>
        <p:blipFill>
          <a:blip r:embed="rId6">
            <a:alphaModFix/>
          </a:blip>
          <a:stretch>
            <a:fillRect/>
          </a:stretch>
        </p:blipFill>
        <p:spPr>
          <a:xfrm>
            <a:off x="4217100" y="874331"/>
            <a:ext cx="4858449" cy="281941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8"/>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Arial"/>
                <a:ea typeface="Arial"/>
                <a:cs typeface="Arial"/>
                <a:sym typeface="Arial"/>
              </a:rPr>
              <a:t>06</a:t>
            </a:r>
            <a:endParaRPr b="0" i="0" sz="1400" u="none" cap="none" strike="noStrike">
              <a:solidFill>
                <a:srgbClr val="000000"/>
              </a:solidFill>
              <a:latin typeface="Arial"/>
              <a:ea typeface="Arial"/>
              <a:cs typeface="Arial"/>
              <a:sym typeface="Arial"/>
            </a:endParaRPr>
          </a:p>
        </p:txBody>
      </p:sp>
      <p:pic>
        <p:nvPicPr>
          <p:cNvPr descr="Logo&#10;&#10;Description automatically generated" id="144" name="Google Shape;144;p18"/>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145" name="Google Shape;145;p18"/>
          <p:cNvGrpSpPr/>
          <p:nvPr/>
        </p:nvGrpSpPr>
        <p:grpSpPr>
          <a:xfrm>
            <a:off x="13201" y="-12481"/>
            <a:ext cx="422700" cy="428246"/>
            <a:chOff x="13201" y="-12481"/>
            <a:chExt cx="422700" cy="428246"/>
          </a:xfrm>
        </p:grpSpPr>
        <p:pic>
          <p:nvPicPr>
            <p:cNvPr descr="Icon&#10;&#10;Description automatically generated" id="146" name="Google Shape;146;p18"/>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147" name="Google Shape;147;p18"/>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sp>
        <p:nvSpPr>
          <p:cNvPr id="148" name="Google Shape;148;p18"/>
          <p:cNvSpPr txBox="1"/>
          <p:nvPr>
            <p:ph type="ctrTitle"/>
          </p:nvPr>
        </p:nvSpPr>
        <p:spPr>
          <a:xfrm>
            <a:off x="526200" y="244325"/>
            <a:ext cx="7503000" cy="49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a:t>Loss (Residual Sum of Squares - RSS)</a:t>
            </a:r>
            <a:endParaRPr>
              <a:solidFill>
                <a:schemeClr val="dk2"/>
              </a:solidFill>
            </a:endParaRPr>
          </a:p>
        </p:txBody>
      </p:sp>
      <p:pic>
        <p:nvPicPr>
          <p:cNvPr id="149" name="Google Shape;149;p18"/>
          <p:cNvPicPr preferRelativeResize="0"/>
          <p:nvPr/>
        </p:nvPicPr>
        <p:blipFill>
          <a:blip r:embed="rId6">
            <a:alphaModFix/>
          </a:blip>
          <a:stretch>
            <a:fillRect/>
          </a:stretch>
        </p:blipFill>
        <p:spPr>
          <a:xfrm>
            <a:off x="641800" y="1228376"/>
            <a:ext cx="3630925" cy="2126900"/>
          </a:xfrm>
          <a:prstGeom prst="rect">
            <a:avLst/>
          </a:prstGeom>
          <a:noFill/>
          <a:ln>
            <a:noFill/>
          </a:ln>
        </p:spPr>
      </p:pic>
      <p:pic>
        <p:nvPicPr>
          <p:cNvPr id="150" name="Google Shape;150;p18"/>
          <p:cNvPicPr preferRelativeResize="0"/>
          <p:nvPr/>
        </p:nvPicPr>
        <p:blipFill>
          <a:blip r:embed="rId7">
            <a:alphaModFix/>
          </a:blip>
          <a:stretch>
            <a:fillRect/>
          </a:stretch>
        </p:blipFill>
        <p:spPr>
          <a:xfrm>
            <a:off x="641802" y="3613625"/>
            <a:ext cx="5527225" cy="1114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9"/>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2"/>
                </a:solidFill>
                <a:latin typeface="Arial"/>
                <a:ea typeface="Arial"/>
                <a:cs typeface="Arial"/>
                <a:sym typeface="Arial"/>
              </a:rPr>
              <a:t>06</a:t>
            </a:r>
            <a:endParaRPr b="0" i="0" sz="1400" u="none" cap="none" strike="noStrike">
              <a:solidFill>
                <a:srgbClr val="000000"/>
              </a:solidFill>
              <a:latin typeface="Arial"/>
              <a:ea typeface="Arial"/>
              <a:cs typeface="Arial"/>
              <a:sym typeface="Arial"/>
            </a:endParaRPr>
          </a:p>
        </p:txBody>
      </p:sp>
      <p:pic>
        <p:nvPicPr>
          <p:cNvPr descr="Logo&#10;&#10;Description automatically generated" id="156" name="Google Shape;156;p19"/>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157" name="Google Shape;157;p19"/>
          <p:cNvGrpSpPr/>
          <p:nvPr/>
        </p:nvGrpSpPr>
        <p:grpSpPr>
          <a:xfrm>
            <a:off x="13201" y="-12481"/>
            <a:ext cx="422700" cy="428246"/>
            <a:chOff x="13201" y="-12481"/>
            <a:chExt cx="422700" cy="428246"/>
          </a:xfrm>
        </p:grpSpPr>
        <p:pic>
          <p:nvPicPr>
            <p:cNvPr descr="Icon&#10;&#10;Description automatically generated" id="158" name="Google Shape;158;p19"/>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159" name="Google Shape;159;p19"/>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sp>
        <p:nvSpPr>
          <p:cNvPr id="160" name="Google Shape;160;p19"/>
          <p:cNvSpPr txBox="1"/>
          <p:nvPr>
            <p:ph type="ctrTitle"/>
          </p:nvPr>
        </p:nvSpPr>
        <p:spPr>
          <a:xfrm>
            <a:off x="526200" y="244325"/>
            <a:ext cx="7503000" cy="49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a:t>Loss (Residual Sum of Squares - RSS)</a:t>
            </a:r>
            <a:endParaRPr>
              <a:solidFill>
                <a:schemeClr val="dk2"/>
              </a:solidFill>
            </a:endParaRPr>
          </a:p>
        </p:txBody>
      </p:sp>
      <p:sp>
        <p:nvSpPr>
          <p:cNvPr id="161" name="Google Shape;161;p19"/>
          <p:cNvSpPr txBox="1"/>
          <p:nvPr/>
        </p:nvSpPr>
        <p:spPr>
          <a:xfrm>
            <a:off x="-10850" y="1320325"/>
            <a:ext cx="43725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Kalıntıların karesini alıyoruz, magnitude hesaplamayı amaçlıyoruz.</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Bu kalıntı karelerden kurtulmak istiyoruz en ideal durumda bütün noktalar bir doğru üzerinde olsaydı bizim beklentimiz olan doğrusal bir ilişkiyi tamamen karşılardı ve modelimiz çok doğru olurdu.</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Kalıntı kareleri mümkün olduğunca küçük tutmayı isteyebiliriz.</a:t>
            </a:r>
            <a:endParaRPr sz="1200"/>
          </a:p>
          <a:p>
            <a:pPr indent="0" lvl="0" marL="0" rtl="0" algn="l">
              <a:spcBef>
                <a:spcPts val="0"/>
              </a:spcBef>
              <a:spcAft>
                <a:spcPts val="0"/>
              </a:spcAft>
              <a:buNone/>
            </a:pPr>
            <a:r>
              <a:rPr lang="en-GB" sz="1200"/>
              <a:t>Yani bu eğitim verisine oturtabileceğimiz (fit) sonsuz sayıda doğru var ancak bir sadece bir tanesini seçmek istiyoruz.</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Temel mantık - mümkün olduğunca bütün bu eğitim verisindeki noktalara yakın geçecek, hata paylarını az tutacak bir doğru bulmak.</a:t>
            </a:r>
            <a:endParaRPr sz="1200"/>
          </a:p>
        </p:txBody>
      </p:sp>
      <p:pic>
        <p:nvPicPr>
          <p:cNvPr id="162" name="Google Shape;162;p19"/>
          <p:cNvPicPr preferRelativeResize="0"/>
          <p:nvPr/>
        </p:nvPicPr>
        <p:blipFill>
          <a:blip r:embed="rId6">
            <a:alphaModFix/>
          </a:blip>
          <a:stretch>
            <a:fillRect/>
          </a:stretch>
        </p:blipFill>
        <p:spPr>
          <a:xfrm>
            <a:off x="4361650" y="1258698"/>
            <a:ext cx="4783201" cy="277575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